
<file path=[Content_Types].xml><?xml version="1.0" encoding="utf-8"?>
<Types xmlns="http://schemas.openxmlformats.org/package/2006/content-types">
  <Default Extension="bmp" ContentType="image/bmp"/>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68" r:id="rId1"/>
  </p:sldMasterIdLst>
  <p:notesMasterIdLst>
    <p:notesMasterId r:id="rId50"/>
  </p:notesMasterIdLst>
  <p:sldIdLst>
    <p:sldId id="256" r:id="rId2"/>
    <p:sldId id="273" r:id="rId3"/>
    <p:sldId id="274" r:id="rId4"/>
    <p:sldId id="275" r:id="rId5"/>
    <p:sldId id="276" r:id="rId6"/>
    <p:sldId id="282" r:id="rId7"/>
    <p:sldId id="283" r:id="rId8"/>
    <p:sldId id="284" r:id="rId9"/>
    <p:sldId id="285" r:id="rId10"/>
    <p:sldId id="286" r:id="rId11"/>
    <p:sldId id="287" r:id="rId12"/>
    <p:sldId id="291" r:id="rId13"/>
    <p:sldId id="292" r:id="rId14"/>
    <p:sldId id="293" r:id="rId15"/>
    <p:sldId id="294" r:id="rId16"/>
    <p:sldId id="295" r:id="rId17"/>
    <p:sldId id="277" r:id="rId18"/>
    <p:sldId id="278" r:id="rId19"/>
    <p:sldId id="279" r:id="rId20"/>
    <p:sldId id="257" r:id="rId21"/>
    <p:sldId id="258" r:id="rId22"/>
    <p:sldId id="296" r:id="rId23"/>
    <p:sldId id="298" r:id="rId24"/>
    <p:sldId id="305" r:id="rId25"/>
    <p:sldId id="306" r:id="rId26"/>
    <p:sldId id="307" r:id="rId27"/>
    <p:sldId id="308" r:id="rId28"/>
    <p:sldId id="309" r:id="rId29"/>
    <p:sldId id="310" r:id="rId30"/>
    <p:sldId id="311" r:id="rId31"/>
    <p:sldId id="288" r:id="rId32"/>
    <p:sldId id="259" r:id="rId33"/>
    <p:sldId id="289" r:id="rId34"/>
    <p:sldId id="299" r:id="rId35"/>
    <p:sldId id="300" r:id="rId36"/>
    <p:sldId id="260" r:id="rId37"/>
    <p:sldId id="302" r:id="rId38"/>
    <p:sldId id="261" r:id="rId39"/>
    <p:sldId id="290" r:id="rId40"/>
    <p:sldId id="262" r:id="rId41"/>
    <p:sldId id="301" r:id="rId42"/>
    <p:sldId id="303" r:id="rId43"/>
    <p:sldId id="304" r:id="rId44"/>
    <p:sldId id="264" r:id="rId45"/>
    <p:sldId id="265" r:id="rId46"/>
    <p:sldId id="266" r:id="rId47"/>
    <p:sldId id="267" r:id="rId48"/>
    <p:sldId id="268" r:id="rId4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027" autoAdjust="0"/>
  </p:normalViewPr>
  <p:slideViewPr>
    <p:cSldViewPr snapToGrid="0">
      <p:cViewPr varScale="1">
        <p:scale>
          <a:sx n="69" d="100"/>
          <a:sy n="69" d="100"/>
        </p:scale>
        <p:origin x="780"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3F480BE-3F43-49C9-8755-27B6FF585FA1}" type="datetimeFigureOut">
              <a:rPr lang="en-US" smtClean="0"/>
              <a:t>10/23/2023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1A37993-6D07-478E-AF4E-9514908926F6}" type="slidenum">
              <a:rPr lang="en-US" smtClean="0"/>
              <a:t>‹#›</a:t>
            </a:fld>
            <a:endParaRPr lang="en-US"/>
          </a:p>
        </p:txBody>
      </p:sp>
    </p:spTree>
    <p:extLst>
      <p:ext uri="{BB962C8B-B14F-4D97-AF65-F5344CB8AC3E}">
        <p14:creationId xmlns:p14="http://schemas.microsoft.com/office/powerpoint/2010/main" val="20329879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https://www.youtube.com/watch?v=706aFmWa9ME</a:t>
            </a:r>
            <a:endParaRPr lang="en-US" dirty="0"/>
          </a:p>
        </p:txBody>
      </p:sp>
      <p:sp>
        <p:nvSpPr>
          <p:cNvPr id="4" name="Slide Number Placeholder 3"/>
          <p:cNvSpPr>
            <a:spLocks noGrp="1"/>
          </p:cNvSpPr>
          <p:nvPr>
            <p:ph type="sldNum" sz="quarter" idx="10"/>
          </p:nvPr>
        </p:nvSpPr>
        <p:spPr/>
        <p:txBody>
          <a:bodyPr/>
          <a:lstStyle/>
          <a:p>
            <a:fld id="{31A37993-6D07-478E-AF4E-9514908926F6}" type="slidenum">
              <a:rPr lang="en-US" smtClean="0"/>
              <a:t>1</a:t>
            </a:fld>
            <a:endParaRPr lang="en-US"/>
          </a:p>
        </p:txBody>
      </p:sp>
    </p:spTree>
    <p:extLst>
      <p:ext uri="{BB962C8B-B14F-4D97-AF65-F5344CB8AC3E}">
        <p14:creationId xmlns:p14="http://schemas.microsoft.com/office/powerpoint/2010/main" val="25870140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I=0 direct</a:t>
            </a:r>
            <a:r>
              <a:rPr lang="en-US" baseline="0" dirty="0" smtClean="0"/>
              <a:t> addressing mode</a:t>
            </a:r>
            <a:endParaRPr lang="en-US" dirty="0" smtClean="0"/>
          </a:p>
          <a:p>
            <a:r>
              <a:rPr lang="en-US" dirty="0" smtClean="0"/>
              <a:t>I=1 indirect addressing mode</a:t>
            </a:r>
            <a:endParaRPr lang="en-US" dirty="0"/>
          </a:p>
        </p:txBody>
      </p:sp>
      <p:sp>
        <p:nvSpPr>
          <p:cNvPr id="4" name="Slide Number Placeholder 3"/>
          <p:cNvSpPr>
            <a:spLocks noGrp="1"/>
          </p:cNvSpPr>
          <p:nvPr>
            <p:ph type="sldNum" sz="quarter" idx="10"/>
          </p:nvPr>
        </p:nvSpPr>
        <p:spPr/>
        <p:txBody>
          <a:bodyPr/>
          <a:lstStyle/>
          <a:p>
            <a:fld id="{31A37993-6D07-478E-AF4E-9514908926F6}" type="slidenum">
              <a:rPr lang="en-US" smtClean="0"/>
              <a:t>20</a:t>
            </a:fld>
            <a:endParaRPr lang="en-US"/>
          </a:p>
        </p:txBody>
      </p:sp>
    </p:spTree>
    <p:extLst>
      <p:ext uri="{BB962C8B-B14F-4D97-AF65-F5344CB8AC3E}">
        <p14:creationId xmlns:p14="http://schemas.microsoft.com/office/powerpoint/2010/main" val="15881069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AR= address register</a:t>
            </a:r>
            <a:endParaRPr lang="en-US" dirty="0"/>
          </a:p>
        </p:txBody>
      </p:sp>
      <p:sp>
        <p:nvSpPr>
          <p:cNvPr id="4" name="Slide Number Placeholder 3"/>
          <p:cNvSpPr>
            <a:spLocks noGrp="1"/>
          </p:cNvSpPr>
          <p:nvPr>
            <p:ph type="sldNum" sz="quarter" idx="10"/>
          </p:nvPr>
        </p:nvSpPr>
        <p:spPr/>
        <p:txBody>
          <a:bodyPr/>
          <a:lstStyle/>
          <a:p>
            <a:fld id="{31A37993-6D07-478E-AF4E-9514908926F6}" type="slidenum">
              <a:rPr lang="en-US" smtClean="0"/>
              <a:t>21</a:t>
            </a:fld>
            <a:endParaRPr lang="en-US"/>
          </a:p>
        </p:txBody>
      </p:sp>
    </p:spTree>
    <p:extLst>
      <p:ext uri="{BB962C8B-B14F-4D97-AF65-F5344CB8AC3E}">
        <p14:creationId xmlns:p14="http://schemas.microsoft.com/office/powerpoint/2010/main" val="21136270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https://www.youtube.com/watch?v=O8yHtoqIq0Y</a:t>
            </a:r>
            <a:endParaRPr lang="en-US" dirty="0"/>
          </a:p>
        </p:txBody>
      </p:sp>
      <p:sp>
        <p:nvSpPr>
          <p:cNvPr id="4" name="Slide Number Placeholder 3"/>
          <p:cNvSpPr>
            <a:spLocks noGrp="1"/>
          </p:cNvSpPr>
          <p:nvPr>
            <p:ph type="sldNum" sz="quarter" idx="10"/>
          </p:nvPr>
        </p:nvSpPr>
        <p:spPr/>
        <p:txBody>
          <a:bodyPr/>
          <a:lstStyle/>
          <a:p>
            <a:fld id="{31A37993-6D07-478E-AF4E-9514908926F6}" type="slidenum">
              <a:rPr lang="en-US" smtClean="0"/>
              <a:t>29</a:t>
            </a:fld>
            <a:endParaRPr lang="en-US"/>
          </a:p>
        </p:txBody>
      </p:sp>
    </p:spTree>
    <p:extLst>
      <p:ext uri="{BB962C8B-B14F-4D97-AF65-F5344CB8AC3E}">
        <p14:creationId xmlns:p14="http://schemas.microsoft.com/office/powerpoint/2010/main" val="27480910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FGI=1 receive</a:t>
            </a:r>
            <a:r>
              <a:rPr lang="en-US" baseline="0" dirty="0" smtClean="0"/>
              <a:t> </a:t>
            </a:r>
            <a:r>
              <a:rPr lang="en-US" baseline="0" dirty="0" err="1" smtClean="0"/>
              <a:t>vAlue</a:t>
            </a:r>
            <a:endParaRPr lang="en-US" baseline="0" dirty="0" smtClean="0"/>
          </a:p>
          <a:p>
            <a:r>
              <a:rPr lang="en-US" baseline="0" dirty="0" smtClean="0"/>
              <a:t>FGO=0 send command to output device</a:t>
            </a:r>
          </a:p>
          <a:p>
            <a:r>
              <a:rPr lang="en-US" baseline="0" dirty="0" smtClean="0"/>
              <a:t>FGO=1 </a:t>
            </a:r>
            <a:r>
              <a:rPr lang="en-US" baseline="0" smtClean="0"/>
              <a:t>receive output</a:t>
            </a:r>
            <a:endParaRPr lang="en-US" dirty="0"/>
          </a:p>
        </p:txBody>
      </p:sp>
      <p:sp>
        <p:nvSpPr>
          <p:cNvPr id="4" name="Slide Number Placeholder 3"/>
          <p:cNvSpPr>
            <a:spLocks noGrp="1"/>
          </p:cNvSpPr>
          <p:nvPr>
            <p:ph type="sldNum" sz="quarter" idx="10"/>
          </p:nvPr>
        </p:nvSpPr>
        <p:spPr/>
        <p:txBody>
          <a:bodyPr/>
          <a:lstStyle/>
          <a:p>
            <a:fld id="{31A37993-6D07-478E-AF4E-9514908926F6}" type="slidenum">
              <a:rPr lang="en-US" smtClean="0"/>
              <a:t>42</a:t>
            </a:fld>
            <a:endParaRPr lang="en-US"/>
          </a:p>
        </p:txBody>
      </p:sp>
    </p:spTree>
    <p:extLst>
      <p:ext uri="{BB962C8B-B14F-4D97-AF65-F5344CB8AC3E}">
        <p14:creationId xmlns:p14="http://schemas.microsoft.com/office/powerpoint/2010/main" val="398234924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bmp"/><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bmp"/><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6" name="Rectangle 15"/>
          <p:cNvSpPr/>
          <p:nvPr/>
        </p:nvSpPr>
        <p:spPr>
          <a:xfrm>
            <a:off x="1" y="0"/>
            <a:ext cx="12192000" cy="6858000"/>
          </a:xfrm>
          <a:prstGeom prst="rect">
            <a:avLst/>
          </a:prstGeom>
          <a:blipFill dpi="0" rotWithShape="1">
            <a:blip r:embed="rId2">
              <a:alphaModFix amt="45000"/>
              <a:duotone>
                <a:schemeClr val="accent2">
                  <a:shade val="45000"/>
                  <a:satMod val="135000"/>
                </a:schemeClr>
                <a:prstClr val="white"/>
              </a:duotone>
            </a:blip>
            <a:srcRect/>
            <a:tile tx="-31750" ty="-120650" sx="100000" sy="100000" flip="xy" algn="tl"/>
          </a:blipFill>
          <a:ln w="19050" cmpd="sng">
            <a:noFill/>
            <a:miter lim="800000"/>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307870" y="1267730"/>
            <a:ext cx="9576262" cy="4307950"/>
          </a:xfrm>
          <a:prstGeom prst="rect">
            <a:avLst/>
          </a:prstGeom>
          <a:solidFill>
            <a:schemeClr val="tx1"/>
          </a:solidFill>
          <a:ln w="6350" cap="flat" cmpd="sng" algn="ctr">
            <a:solidFill>
              <a:schemeClr val="tx1">
                <a:lumMod val="65000"/>
                <a:lumOff val="35000"/>
              </a:schemeClr>
            </a:solidFill>
            <a:prstDash val="solid"/>
          </a:ln>
          <a:effectLst>
            <a:outerShdw blurRad="63500" algn="ctr" rotWithShape="0">
              <a:prstClr val="black">
                <a:alpha val="40000"/>
              </a:prstClr>
            </a:outerShdw>
            <a:softEdge rad="0"/>
          </a:effectLst>
        </p:spPr>
      </p:sp>
      <p:sp>
        <p:nvSpPr>
          <p:cNvPr id="11" name="Rectangle 10"/>
          <p:cNvSpPr/>
          <p:nvPr/>
        </p:nvSpPr>
        <p:spPr>
          <a:xfrm>
            <a:off x="1447801" y="1411615"/>
            <a:ext cx="9296400" cy="4034770"/>
          </a:xfrm>
          <a:prstGeom prst="rect">
            <a:avLst/>
          </a:prstGeom>
          <a:solidFill>
            <a:schemeClr val="bg2"/>
          </a:solidFill>
          <a:ln w="9525" cap="sq" cmpd="sng" algn="ctr">
            <a:noFill/>
            <a:prstDash val="solid"/>
            <a:miter lim="800000"/>
          </a:ln>
          <a:effectLst/>
        </p:spPr>
      </p:sp>
      <p:sp>
        <p:nvSpPr>
          <p:cNvPr id="15" name="Rectangle 14"/>
          <p:cNvSpPr/>
          <p:nvPr/>
        </p:nvSpPr>
        <p:spPr>
          <a:xfrm>
            <a:off x="5135880" y="1267730"/>
            <a:ext cx="1920240" cy="731520"/>
          </a:xfrm>
          <a:prstGeom prst="rect">
            <a:avLst/>
          </a:prstGeom>
          <a:solidFill>
            <a:schemeClr val="accent1"/>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sp>
      <p:grpSp>
        <p:nvGrpSpPr>
          <p:cNvPr id="4" name="Group 3"/>
          <p:cNvGrpSpPr/>
          <p:nvPr/>
        </p:nvGrpSpPr>
        <p:grpSpPr>
          <a:xfrm>
            <a:off x="5250180" y="1267730"/>
            <a:ext cx="1691640" cy="645295"/>
            <a:chOff x="5318306" y="1386268"/>
            <a:chExt cx="1567331" cy="645295"/>
          </a:xfrm>
        </p:grpSpPr>
        <p:cxnSp>
          <p:nvCxnSpPr>
            <p:cNvPr id="17" name="Straight Connector 16"/>
            <p:cNvCxnSpPr/>
            <p:nvPr/>
          </p:nvCxnSpPr>
          <p:spPr>
            <a:xfrm>
              <a:off x="5318306" y="1386268"/>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885637" y="1386268"/>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318306" y="2031563"/>
              <a:ext cx="1567331"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561708" y="2091263"/>
            <a:ext cx="9068586" cy="2590800"/>
          </a:xfrm>
        </p:spPr>
        <p:txBody>
          <a:bodyPr tIns="45720" bIns="45720" anchor="ctr">
            <a:noAutofit/>
          </a:bodyPr>
          <a:lstStyle>
            <a:lvl1pPr algn="ctr">
              <a:lnSpc>
                <a:spcPct val="83000"/>
              </a:lnSpc>
              <a:defRPr lang="en-US" sz="7200" b="0" kern="1200" cap="all" spc="-100" baseline="0" dirty="0">
                <a:solidFill>
                  <a:schemeClr val="tx1"/>
                </a:solidFill>
                <a:effectLst>
                  <a:outerShdw blurRad="38100" dist="12700" dir="2700000" algn="tl" rotWithShape="0">
                    <a:prstClr val="black">
                      <a:alpha val="40000"/>
                    </a:prstClr>
                  </a:outerShdw>
                </a:effectLst>
                <a:latin typeface="+mj-lt"/>
                <a:ea typeface="+mn-ea"/>
                <a:cs typeface="+mn-cs"/>
              </a:defRPr>
            </a:lvl1pPr>
          </a:lstStyle>
          <a:p>
            <a:r>
              <a:rPr lang="en-US" smtClean="0"/>
              <a:t>Click to edit Master title style</a:t>
            </a:r>
            <a:endParaRPr lang="en-US" dirty="0"/>
          </a:p>
        </p:txBody>
      </p:sp>
      <p:sp>
        <p:nvSpPr>
          <p:cNvPr id="3" name="Subtitle 2"/>
          <p:cNvSpPr>
            <a:spLocks noGrp="1"/>
          </p:cNvSpPr>
          <p:nvPr>
            <p:ph type="subTitle" idx="1"/>
          </p:nvPr>
        </p:nvSpPr>
        <p:spPr>
          <a:xfrm>
            <a:off x="1562100" y="4682062"/>
            <a:ext cx="9070848" cy="457201"/>
          </a:xfrm>
        </p:spPr>
        <p:txBody>
          <a:bodyPr>
            <a:normAutofit/>
          </a:bodyPr>
          <a:lstStyle>
            <a:lvl1pPr marL="0" indent="0" algn="ctr">
              <a:spcBef>
                <a:spcPts val="0"/>
              </a:spcBef>
              <a:buNone/>
              <a:defRPr sz="1600" spc="80" baseline="0">
                <a:solidFill>
                  <a:schemeClr val="tx2"/>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20" name="Date Placeholder 19"/>
          <p:cNvSpPr>
            <a:spLocks noGrp="1"/>
          </p:cNvSpPr>
          <p:nvPr>
            <p:ph type="dt" sz="half" idx="10"/>
          </p:nvPr>
        </p:nvSpPr>
        <p:spPr>
          <a:xfrm>
            <a:off x="5318760" y="1341255"/>
            <a:ext cx="1554480" cy="527213"/>
          </a:xfrm>
        </p:spPr>
        <p:txBody>
          <a:bodyPr/>
          <a:lstStyle>
            <a:lvl1pPr algn="ctr">
              <a:defRPr sz="1300" spc="0" baseline="0">
                <a:solidFill>
                  <a:srgbClr val="FFFFFF"/>
                </a:solidFill>
                <a:latin typeface="+mn-lt"/>
              </a:defRPr>
            </a:lvl1pPr>
          </a:lstStyle>
          <a:p>
            <a:fld id="{03FCE02C-6EC6-4E09-BC2C-9FDED4DE236E}" type="datetimeFigureOut">
              <a:rPr lang="en-US" dirty="0"/>
              <a:t>10/23/2023</a:t>
            </a:fld>
            <a:endParaRPr lang="en-US" dirty="0"/>
          </a:p>
        </p:txBody>
      </p:sp>
      <p:sp>
        <p:nvSpPr>
          <p:cNvPr id="21" name="Footer Placeholder 20"/>
          <p:cNvSpPr>
            <a:spLocks noGrp="1"/>
          </p:cNvSpPr>
          <p:nvPr>
            <p:ph type="ftr" sz="quarter" idx="11"/>
          </p:nvPr>
        </p:nvSpPr>
        <p:spPr>
          <a:xfrm>
            <a:off x="1453896" y="5212080"/>
            <a:ext cx="5905500" cy="228600"/>
          </a:xfrm>
        </p:spPr>
        <p:txBody>
          <a:bodyPr/>
          <a:lstStyle>
            <a:lvl1pPr algn="l">
              <a:defRPr>
                <a:solidFill>
                  <a:schemeClr val="tx2"/>
                </a:solidFill>
              </a:defRPr>
            </a:lvl1pPr>
          </a:lstStyle>
          <a:p>
            <a:endParaRPr lang="en-US" dirty="0"/>
          </a:p>
        </p:txBody>
      </p:sp>
      <p:sp>
        <p:nvSpPr>
          <p:cNvPr id="22" name="Slide Number Placeholder 21"/>
          <p:cNvSpPr>
            <a:spLocks noGrp="1"/>
          </p:cNvSpPr>
          <p:nvPr>
            <p:ph type="sldNum" sz="quarter" idx="12"/>
          </p:nvPr>
        </p:nvSpPr>
        <p:spPr>
          <a:xfrm>
            <a:off x="8606919" y="5212080"/>
            <a:ext cx="2111881" cy="228600"/>
          </a:xfrm>
        </p:spPr>
        <p:txBody>
          <a:bodyPr/>
          <a:lstStyle>
            <a:lvl1pPr>
              <a:defRPr>
                <a:solidFill>
                  <a:schemeClr val="tx2"/>
                </a:solidFill>
              </a:defRPr>
            </a:lvl1pPr>
          </a:lstStyle>
          <a:p>
            <a:fld id="{4FAB73BC-B049-4115-A692-8D63A059BFB8}"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lvl1pPr>
              <a:defRPr>
                <a:solidFill>
                  <a:schemeClr val="tx2"/>
                </a:solidFill>
              </a:defRPr>
            </a:lvl1pPr>
          </a:lstStyle>
          <a:p>
            <a:fld id="{FB075A7A-4A9A-410F-B848-AB998ACC9419}" type="datetimeFigureOut">
              <a:rPr lang="en-US" dirty="0"/>
              <a:pPr/>
              <a:t>10/23/2023</a:t>
            </a:fld>
            <a:endParaRPr lang="en-US" dirty="0"/>
          </a:p>
        </p:txBody>
      </p:sp>
      <p:sp>
        <p:nvSpPr>
          <p:cNvPr id="5" name="Footer Placeholder 4"/>
          <p:cNvSpPr>
            <a:spLocks noGrp="1"/>
          </p:cNvSpPr>
          <p:nvPr>
            <p:ph type="ftr" sz="quarter" idx="11"/>
          </p:nvPr>
        </p:nvSpPr>
        <p:spPr/>
        <p:txBody>
          <a:bodyPr/>
          <a:lstStyle>
            <a:lvl1pPr>
              <a:defRPr>
                <a:solidFill>
                  <a:schemeClr val="tx2"/>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tx2"/>
                </a:solidFill>
              </a:defRPr>
            </a:lvl1pPr>
          </a:lstStyle>
          <a:p>
            <a:fld id="{4FAB73BC-B049-4115-A692-8D63A059BFB8}"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1600" y="762000"/>
            <a:ext cx="2362200" cy="525780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762000"/>
            <a:ext cx="8077200" cy="5257800"/>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lvl1pPr>
              <a:defRPr>
                <a:solidFill>
                  <a:schemeClr val="tx2"/>
                </a:solidFill>
              </a:defRPr>
            </a:lvl1pPr>
          </a:lstStyle>
          <a:p>
            <a:fld id="{AA5F3E88-2D66-4D17-B0FA-EA13CB20B2FF}" type="datetimeFigureOut">
              <a:rPr lang="en-US" dirty="0"/>
              <a:pPr/>
              <a:t>10/23/2023</a:t>
            </a:fld>
            <a:endParaRPr lang="en-US" dirty="0"/>
          </a:p>
        </p:txBody>
      </p:sp>
      <p:sp>
        <p:nvSpPr>
          <p:cNvPr id="5" name="Footer Placeholder 4"/>
          <p:cNvSpPr>
            <a:spLocks noGrp="1"/>
          </p:cNvSpPr>
          <p:nvPr>
            <p:ph type="ftr" sz="quarter" idx="11"/>
          </p:nvPr>
        </p:nvSpPr>
        <p:spPr/>
        <p:txBody>
          <a:bodyPr/>
          <a:lstStyle>
            <a:lvl1pPr>
              <a:defRPr>
                <a:solidFill>
                  <a:schemeClr val="tx2"/>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tx2"/>
                </a:solidFill>
              </a:defRPr>
            </a:lvl1pPr>
          </a:lstStyle>
          <a:p>
            <a:fld id="{4FAB73BC-B049-4115-A692-8D63A059BFB8}"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lvl1pPr>
              <a:defRPr sz="1800"/>
            </a:lvl1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lvl1pPr>
              <a:defRPr>
                <a:solidFill>
                  <a:schemeClr val="tx2"/>
                </a:solidFill>
              </a:defRPr>
            </a:lvl1pPr>
          </a:lstStyle>
          <a:p>
            <a:fld id="{4D8F36E1-9596-4E98-8786-4A17C5D29C65}" type="datetimeFigureOut">
              <a:rPr lang="en-US" dirty="0"/>
              <a:pPr/>
              <a:t>10/23/2023</a:t>
            </a:fld>
            <a:endParaRPr lang="en-US" dirty="0"/>
          </a:p>
        </p:txBody>
      </p:sp>
      <p:sp>
        <p:nvSpPr>
          <p:cNvPr id="5" name="Footer Placeholder 4"/>
          <p:cNvSpPr>
            <a:spLocks noGrp="1"/>
          </p:cNvSpPr>
          <p:nvPr>
            <p:ph type="ftr" sz="quarter" idx="11"/>
          </p:nvPr>
        </p:nvSpPr>
        <p:spPr/>
        <p:txBody>
          <a:bodyPr/>
          <a:lstStyle>
            <a:lvl1pPr>
              <a:defRPr>
                <a:solidFill>
                  <a:schemeClr val="tx2"/>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tx2"/>
                </a:solidFill>
              </a:defRPr>
            </a:lvl1pPr>
          </a:lstStyle>
          <a:p>
            <a:fld id="{4FAB73BC-B049-4115-A692-8D63A059BFB8}"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9" name="Rectangle 18"/>
          <p:cNvSpPr/>
          <p:nvPr/>
        </p:nvSpPr>
        <p:spPr>
          <a:xfrm>
            <a:off x="0" y="0"/>
            <a:ext cx="12192000" cy="6858000"/>
          </a:xfrm>
          <a:prstGeom prst="rect">
            <a:avLst/>
          </a:prstGeom>
          <a:blipFill dpi="0" rotWithShape="1">
            <a:blip r:embed="rId2">
              <a:alphaModFix amt="40000"/>
              <a:duotone>
                <a:schemeClr val="accent3">
                  <a:shade val="45000"/>
                  <a:satMod val="135000"/>
                </a:schemeClr>
                <a:prstClr val="white"/>
              </a:duotone>
            </a:blip>
            <a:srcRect/>
            <a:tile tx="-31750" ty="-120650" sx="100000" sy="100000" flip="xy" algn="tl"/>
          </a:blipFill>
          <a:ln w="19050" cmpd="sng">
            <a:noFill/>
            <a:miter lim="800000"/>
          </a:ln>
        </p:spPr>
        <p:style>
          <a:lnRef idx="2">
            <a:schemeClr val="accent1">
              <a:shade val="50000"/>
            </a:schemeClr>
          </a:lnRef>
          <a:fillRef idx="1">
            <a:schemeClr val="accent1"/>
          </a:fillRef>
          <a:effectRef idx="0">
            <a:schemeClr val="accent1"/>
          </a:effectRef>
          <a:fontRef idx="minor">
            <a:schemeClr val="lt1"/>
          </a:fontRef>
        </p:style>
      </p:sp>
      <p:sp>
        <p:nvSpPr>
          <p:cNvPr id="23" name="Rectangle 22"/>
          <p:cNvSpPr/>
          <p:nvPr/>
        </p:nvSpPr>
        <p:spPr>
          <a:xfrm>
            <a:off x="1307870" y="1267730"/>
            <a:ext cx="9576262" cy="4307950"/>
          </a:xfrm>
          <a:prstGeom prst="rect">
            <a:avLst/>
          </a:prstGeom>
          <a:solidFill>
            <a:schemeClr val="tx1"/>
          </a:solidFill>
          <a:ln w="6350" cap="flat" cmpd="sng" algn="ctr">
            <a:solidFill>
              <a:schemeClr val="tx1">
                <a:lumMod val="65000"/>
                <a:lumOff val="35000"/>
              </a:schemeClr>
            </a:solidFill>
            <a:prstDash val="solid"/>
          </a:ln>
          <a:effectLst>
            <a:outerShdw blurRad="63500" algn="ctr" rotWithShape="0">
              <a:prstClr val="black">
                <a:alpha val="40000"/>
              </a:prstClr>
            </a:outerShdw>
            <a:softEdge rad="0"/>
          </a:effectLst>
        </p:spPr>
      </p:sp>
      <p:sp>
        <p:nvSpPr>
          <p:cNvPr id="24" name="Rectangle 23"/>
          <p:cNvSpPr/>
          <p:nvPr/>
        </p:nvSpPr>
        <p:spPr>
          <a:xfrm>
            <a:off x="1447801" y="1411615"/>
            <a:ext cx="9296400" cy="4034770"/>
          </a:xfrm>
          <a:prstGeom prst="rect">
            <a:avLst/>
          </a:prstGeom>
          <a:solidFill>
            <a:schemeClr val="bg2"/>
          </a:solidFill>
          <a:ln w="9525" cap="sq" cmpd="sng" algn="ctr">
            <a:noFill/>
            <a:prstDash val="solid"/>
            <a:miter lim="800000"/>
          </a:ln>
          <a:effectLst/>
        </p:spPr>
      </p:sp>
      <p:sp>
        <p:nvSpPr>
          <p:cNvPr id="30" name="Rectangle 29"/>
          <p:cNvSpPr/>
          <p:nvPr/>
        </p:nvSpPr>
        <p:spPr>
          <a:xfrm>
            <a:off x="5135880" y="1267730"/>
            <a:ext cx="1920240" cy="731520"/>
          </a:xfrm>
          <a:prstGeom prst="rect">
            <a:avLst/>
          </a:prstGeom>
          <a:solidFill>
            <a:schemeClr val="accent1"/>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sp>
      <p:grpSp>
        <p:nvGrpSpPr>
          <p:cNvPr id="31" name="Group 30"/>
          <p:cNvGrpSpPr/>
          <p:nvPr/>
        </p:nvGrpSpPr>
        <p:grpSpPr>
          <a:xfrm>
            <a:off x="5250180" y="1267730"/>
            <a:ext cx="1691640" cy="645295"/>
            <a:chOff x="5318306" y="1386268"/>
            <a:chExt cx="1567331" cy="645295"/>
          </a:xfrm>
        </p:grpSpPr>
        <p:cxnSp>
          <p:nvCxnSpPr>
            <p:cNvPr id="32" name="Straight Connector 31"/>
            <p:cNvCxnSpPr/>
            <p:nvPr/>
          </p:nvCxnSpPr>
          <p:spPr>
            <a:xfrm>
              <a:off x="5318306" y="1386268"/>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6885637" y="1386268"/>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5318306" y="2031563"/>
              <a:ext cx="1567331"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a:xfrm>
            <a:off x="1563623" y="2094309"/>
            <a:ext cx="9070848" cy="2587752"/>
          </a:xfrm>
        </p:spPr>
        <p:txBody>
          <a:bodyPr anchor="ctr">
            <a:noAutofit/>
          </a:bodyPr>
          <a:lstStyle>
            <a:lvl1pPr algn="ctr">
              <a:lnSpc>
                <a:spcPct val="83000"/>
              </a:lnSpc>
              <a:defRPr lang="en-US" sz="7200" b="0" kern="1200" cap="all" spc="-100" baseline="0" dirty="0">
                <a:solidFill>
                  <a:schemeClr val="tx1"/>
                </a:solidFill>
                <a:effectLst>
                  <a:outerShdw blurRad="38100" dist="12700" dir="2700000" algn="tl" rotWithShape="0">
                    <a:prstClr val="black">
                      <a:alpha val="40000"/>
                    </a:prstClr>
                  </a:outerShdw>
                </a:effectLst>
                <a:latin typeface="+mj-lt"/>
                <a:ea typeface="+mn-ea"/>
                <a:cs typeface="+mn-cs"/>
              </a:defRPr>
            </a:lvl1pPr>
          </a:lstStyle>
          <a:p>
            <a:r>
              <a:rPr lang="en-US" smtClean="0"/>
              <a:t>Click to edit Master title style</a:t>
            </a:r>
            <a:endParaRPr lang="en-US" dirty="0"/>
          </a:p>
        </p:txBody>
      </p:sp>
      <p:sp>
        <p:nvSpPr>
          <p:cNvPr id="3" name="Text Placeholder 2"/>
          <p:cNvSpPr>
            <a:spLocks noGrp="1"/>
          </p:cNvSpPr>
          <p:nvPr>
            <p:ph type="body" idx="1"/>
          </p:nvPr>
        </p:nvSpPr>
        <p:spPr>
          <a:xfrm>
            <a:off x="1563624" y="4682062"/>
            <a:ext cx="9070848" cy="457200"/>
          </a:xfrm>
        </p:spPr>
        <p:txBody>
          <a:bodyPr anchor="t">
            <a:normAutofit/>
          </a:bodyPr>
          <a:lstStyle>
            <a:lvl1pPr marL="0" indent="0" algn="ctr">
              <a:buNone/>
              <a:tabLst>
                <a:tab pos="2633663" algn="l"/>
              </a:tabLst>
              <a:defRPr sz="1600">
                <a:solidFill>
                  <a:schemeClr val="tx2"/>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a:xfrm>
            <a:off x="5321808" y="1344502"/>
            <a:ext cx="1554480" cy="530352"/>
          </a:xfrm>
        </p:spPr>
        <p:txBody>
          <a:bodyPr/>
          <a:lstStyle>
            <a:lvl1pPr algn="ctr">
              <a:defRPr lang="en-US" sz="1300" kern="1200" spc="0" baseline="0">
                <a:solidFill>
                  <a:srgbClr val="FFFFFF"/>
                </a:solidFill>
                <a:latin typeface="+mn-lt"/>
                <a:ea typeface="+mn-ea"/>
                <a:cs typeface="+mn-cs"/>
              </a:defRPr>
            </a:lvl1pPr>
          </a:lstStyle>
          <a:p>
            <a:fld id="{EE4D1A55-63BC-4BA2-9538-7DDEADA10621}" type="datetimeFigureOut">
              <a:rPr lang="en-US" dirty="0"/>
              <a:t>10/23/2023</a:t>
            </a:fld>
            <a:endParaRPr lang="en-US" dirty="0"/>
          </a:p>
        </p:txBody>
      </p:sp>
      <p:sp>
        <p:nvSpPr>
          <p:cNvPr id="5" name="Footer Placeholder 4"/>
          <p:cNvSpPr>
            <a:spLocks noGrp="1"/>
          </p:cNvSpPr>
          <p:nvPr>
            <p:ph type="ftr" sz="quarter" idx="11"/>
          </p:nvPr>
        </p:nvSpPr>
        <p:spPr>
          <a:xfrm>
            <a:off x="1453896" y="5212080"/>
            <a:ext cx="5907024" cy="228600"/>
          </a:xfrm>
        </p:spPr>
        <p:txBody>
          <a:bodyPr/>
          <a:lstStyle>
            <a:lvl1pPr algn="l">
              <a:defRPr>
                <a:solidFill>
                  <a:schemeClr val="tx2"/>
                </a:solidFill>
              </a:defRPr>
            </a:lvl1pPr>
          </a:lstStyle>
          <a:p>
            <a:endParaRPr lang="en-US" dirty="0"/>
          </a:p>
        </p:txBody>
      </p:sp>
      <p:sp>
        <p:nvSpPr>
          <p:cNvPr id="6" name="Slide Number Placeholder 5"/>
          <p:cNvSpPr>
            <a:spLocks noGrp="1"/>
          </p:cNvSpPr>
          <p:nvPr>
            <p:ph type="sldNum" sz="quarter" idx="12"/>
          </p:nvPr>
        </p:nvSpPr>
        <p:spPr>
          <a:xfrm>
            <a:off x="8604504" y="5212080"/>
            <a:ext cx="2112264" cy="228600"/>
          </a:xfrm>
        </p:spPr>
        <p:txBody>
          <a:bodyPr/>
          <a:lstStyle>
            <a:lvl1pPr>
              <a:defRPr>
                <a:solidFill>
                  <a:schemeClr val="tx2"/>
                </a:solidFill>
              </a:defRPr>
            </a:lvl1pPr>
          </a:lstStyle>
          <a:p>
            <a:fld id="{4FAB73BC-B049-4115-A692-8D63A059BFB8}"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66800" y="2103120"/>
            <a:ext cx="475488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370320" y="2103120"/>
            <a:ext cx="475488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lvl1pPr>
              <a:defRPr>
                <a:solidFill>
                  <a:schemeClr val="tx2"/>
                </a:solidFill>
              </a:defRPr>
            </a:lvl1pPr>
          </a:lstStyle>
          <a:p>
            <a:fld id="{66D01ABB-8821-4BF5-97A9-E1A66ACAEAA9}" type="datetimeFigureOut">
              <a:rPr lang="en-US" dirty="0"/>
              <a:pPr/>
              <a:t>10/23/2023</a:t>
            </a:fld>
            <a:endParaRPr lang="en-US" dirty="0"/>
          </a:p>
        </p:txBody>
      </p:sp>
      <p:sp>
        <p:nvSpPr>
          <p:cNvPr id="6" name="Footer Placeholder 5"/>
          <p:cNvSpPr>
            <a:spLocks noGrp="1"/>
          </p:cNvSpPr>
          <p:nvPr>
            <p:ph type="ftr" sz="quarter" idx="11"/>
          </p:nvPr>
        </p:nvSpPr>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4FAB73BC-B049-4115-A692-8D63A059BFB8}"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069848" y="2074334"/>
            <a:ext cx="4754880" cy="640080"/>
          </a:xfrm>
        </p:spPr>
        <p:txBody>
          <a:bodyPr anchor="ctr">
            <a:normAutofit/>
          </a:bodyPr>
          <a:lstStyle>
            <a:lvl1pPr marL="0" indent="0" algn="ctr">
              <a:spcBef>
                <a:spcPts val="0"/>
              </a:spcBef>
              <a:buNone/>
              <a:defRPr sz="1800" b="0">
                <a:solidFill>
                  <a:schemeClr val="tx2"/>
                </a:solidFill>
                <a:latin typeface="+mn-lt"/>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069848" y="2755898"/>
            <a:ext cx="4754880" cy="32004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373368" y="2074334"/>
            <a:ext cx="4754880" cy="640080"/>
          </a:xfrm>
        </p:spPr>
        <p:txBody>
          <a:bodyPr anchor="ctr">
            <a:normAutofit/>
          </a:bodyPr>
          <a:lstStyle>
            <a:lvl1pPr marL="0" indent="0" algn="ctr">
              <a:spcBef>
                <a:spcPts val="0"/>
              </a:spcBef>
              <a:buNone/>
              <a:defRPr sz="1800" b="0">
                <a:solidFill>
                  <a:schemeClr val="tx2"/>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373368" y="2756581"/>
            <a:ext cx="4754880" cy="32004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lvl1pPr>
              <a:defRPr>
                <a:solidFill>
                  <a:schemeClr val="tx2"/>
                </a:solidFill>
              </a:defRPr>
            </a:lvl1pPr>
          </a:lstStyle>
          <a:p>
            <a:fld id="{20C37B1C-D4A1-4A4F-A470-80868146AFC5}" type="datetimeFigureOut">
              <a:rPr lang="en-US" dirty="0"/>
              <a:pPr/>
              <a:t>10/23/2023</a:t>
            </a:fld>
            <a:endParaRPr lang="en-US" dirty="0"/>
          </a:p>
        </p:txBody>
      </p:sp>
      <p:sp>
        <p:nvSpPr>
          <p:cNvPr id="8" name="Footer Placeholder 7"/>
          <p:cNvSpPr>
            <a:spLocks noGrp="1"/>
          </p:cNvSpPr>
          <p:nvPr>
            <p:ph type="ftr" sz="quarter" idx="11"/>
          </p:nvPr>
        </p:nvSpPr>
        <p:spPr/>
        <p:txBody>
          <a:bodyPr/>
          <a:lstStyle>
            <a:lvl1pPr>
              <a:defRPr>
                <a:solidFill>
                  <a:schemeClr val="tx2"/>
                </a:solidFill>
              </a:defRPr>
            </a:lvl1pPr>
          </a:lstStyle>
          <a:p>
            <a:endParaRPr lang="en-US" dirty="0"/>
          </a:p>
        </p:txBody>
      </p:sp>
      <p:sp>
        <p:nvSpPr>
          <p:cNvPr id="9" name="Slide Number Placeholder 8"/>
          <p:cNvSpPr>
            <a:spLocks noGrp="1"/>
          </p:cNvSpPr>
          <p:nvPr>
            <p:ph type="sldNum" sz="quarter" idx="12"/>
          </p:nvPr>
        </p:nvSpPr>
        <p:spPr/>
        <p:txBody>
          <a:bodyPr/>
          <a:lstStyle>
            <a:lvl1pPr>
              <a:defRPr>
                <a:solidFill>
                  <a:schemeClr val="tx2"/>
                </a:solidFill>
              </a:defRPr>
            </a:lvl1pPr>
          </a:lstStyle>
          <a:p>
            <a:fld id="{4FAB73BC-B049-4115-A692-8D63A059BFB8}"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lvl1pPr>
              <a:defRPr>
                <a:solidFill>
                  <a:schemeClr val="tx2"/>
                </a:solidFill>
              </a:defRPr>
            </a:lvl1pPr>
          </a:lstStyle>
          <a:p>
            <a:fld id="{6D31D1B9-F39E-471E-80A9-595CAA5664AD}" type="datetimeFigureOut">
              <a:rPr lang="en-US" dirty="0"/>
              <a:pPr/>
              <a:t>10/23/2023</a:t>
            </a:fld>
            <a:endParaRPr lang="en-US" dirty="0"/>
          </a:p>
        </p:txBody>
      </p:sp>
      <p:sp>
        <p:nvSpPr>
          <p:cNvPr id="4" name="Footer Placeholder 3"/>
          <p:cNvSpPr>
            <a:spLocks noGrp="1"/>
          </p:cNvSpPr>
          <p:nvPr>
            <p:ph type="ftr" sz="quarter" idx="11"/>
          </p:nvPr>
        </p:nvSpPr>
        <p:spPr/>
        <p:txBody>
          <a:bodyPr/>
          <a:lstStyle>
            <a:lvl1pPr>
              <a:defRPr>
                <a:solidFill>
                  <a:schemeClr val="tx2"/>
                </a:solidFill>
              </a:defRPr>
            </a:lvl1pPr>
          </a:lstStyle>
          <a:p>
            <a:endParaRPr lang="en-US" dirty="0"/>
          </a:p>
        </p:txBody>
      </p:sp>
      <p:sp>
        <p:nvSpPr>
          <p:cNvPr id="5" name="Slide Number Placeholder 4"/>
          <p:cNvSpPr>
            <a:spLocks noGrp="1"/>
          </p:cNvSpPr>
          <p:nvPr>
            <p:ph type="sldNum" sz="quarter" idx="12"/>
          </p:nvPr>
        </p:nvSpPr>
        <p:spPr/>
        <p:txBody>
          <a:bodyPr/>
          <a:lstStyle>
            <a:lvl1pPr>
              <a:defRPr>
                <a:solidFill>
                  <a:schemeClr val="tx2"/>
                </a:solidFill>
              </a:defRPr>
            </a:lvl1pPr>
          </a:lstStyle>
          <a:p>
            <a:fld id="{4FAB73BC-B049-4115-A692-8D63A059BFB8}"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solidFill>
                  <a:schemeClr val="tx2"/>
                </a:solidFill>
              </a:defRPr>
            </a:lvl1pPr>
          </a:lstStyle>
          <a:p>
            <a:fld id="{33FCEABC-E2B9-4606-A74F-CB06AF596887}" type="datetimeFigureOut">
              <a:rPr lang="en-US" dirty="0"/>
              <a:pPr/>
              <a:t>10/23/2023</a:t>
            </a:fld>
            <a:endParaRPr lang="en-US" dirty="0"/>
          </a:p>
        </p:txBody>
      </p:sp>
      <p:sp>
        <p:nvSpPr>
          <p:cNvPr id="3" name="Footer Placeholder 2"/>
          <p:cNvSpPr>
            <a:spLocks noGrp="1"/>
          </p:cNvSpPr>
          <p:nvPr>
            <p:ph type="ftr" sz="quarter" idx="11"/>
          </p:nvPr>
        </p:nvSpPr>
        <p:spPr/>
        <p:txBody>
          <a:bodyPr/>
          <a:lstStyle>
            <a:lvl1pPr>
              <a:defRPr>
                <a:solidFill>
                  <a:schemeClr val="tx2"/>
                </a:solidFill>
              </a:defRPr>
            </a:lvl1pPr>
          </a:lstStyle>
          <a:p>
            <a:endParaRPr lang="en-US" dirty="0"/>
          </a:p>
        </p:txBody>
      </p:sp>
      <p:sp>
        <p:nvSpPr>
          <p:cNvPr id="4" name="Slide Number Placeholder 3"/>
          <p:cNvSpPr>
            <a:spLocks noGrp="1"/>
          </p:cNvSpPr>
          <p:nvPr>
            <p:ph type="sldNum" sz="quarter" idx="12"/>
          </p:nvPr>
        </p:nvSpPr>
        <p:spPr/>
        <p:txBody>
          <a:bodyPr/>
          <a:lstStyle>
            <a:lvl1pPr>
              <a:defRPr>
                <a:solidFill>
                  <a:schemeClr val="tx2"/>
                </a:solidFill>
              </a:defRPr>
            </a:lvl1pPr>
          </a:lstStyle>
          <a:p>
            <a:fld id="{4FAB73BC-B049-4115-A692-8D63A059BFB8}"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4" name="Rectangle 13"/>
          <p:cNvSpPr/>
          <p:nvPr/>
        </p:nvSpPr>
        <p:spPr>
          <a:xfrm>
            <a:off x="234693" y="237744"/>
            <a:ext cx="8633081" cy="6382512"/>
          </a:xfrm>
          <a:prstGeom prst="rect">
            <a:avLst/>
          </a:prstGeom>
          <a:solidFill>
            <a:schemeClr val="tx1"/>
          </a:solidFill>
          <a:ln w="6350" cap="flat" cmpd="sng" algn="ctr">
            <a:solidFill>
              <a:schemeClr val="tx1">
                <a:lumMod val="75000"/>
              </a:schemeClr>
            </a:solidFill>
            <a:prstDash val="solid"/>
          </a:ln>
          <a:effectLst>
            <a:softEdge rad="0"/>
          </a:effectLst>
        </p:spPr>
      </p:sp>
      <p:sp>
        <p:nvSpPr>
          <p:cNvPr id="16" name="Rectangle 15"/>
          <p:cNvSpPr/>
          <p:nvPr/>
        </p:nvSpPr>
        <p:spPr>
          <a:xfrm>
            <a:off x="371856" y="374904"/>
            <a:ext cx="8353044" cy="6108192"/>
          </a:xfrm>
          <a:prstGeom prst="rect">
            <a:avLst/>
          </a:prstGeom>
          <a:solidFill>
            <a:schemeClr val="bg2"/>
          </a:solidFill>
          <a:ln w="6350" cap="sq" cmpd="sng" algn="ctr">
            <a:noFill/>
            <a:prstDash val="solid"/>
            <a:miter lim="800000"/>
          </a:ln>
          <a:effectLst/>
        </p:spPr>
      </p:sp>
      <p:sp>
        <p:nvSpPr>
          <p:cNvPr id="15" name="Rectangle 14"/>
          <p:cNvSpPr/>
          <p:nvPr/>
        </p:nvSpPr>
        <p:spPr>
          <a:xfrm>
            <a:off x="9020386" y="237744"/>
            <a:ext cx="2926080" cy="638251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296400" y="607392"/>
            <a:ext cx="2430780" cy="1645920"/>
          </a:xfrm>
        </p:spPr>
        <p:txBody>
          <a:bodyPr anchor="b">
            <a:normAutofit/>
          </a:bodyPr>
          <a:lstStyle>
            <a:lvl1pPr algn="l" defTabSz="914400" rtl="0" eaLnBrk="1" latinLnBrk="0" hangingPunct="1">
              <a:lnSpc>
                <a:spcPct val="90000"/>
              </a:lnSpc>
              <a:spcBef>
                <a:spcPct val="0"/>
              </a:spcBef>
              <a:buNone/>
              <a:defRPr lang="en-US" sz="2800" b="0" kern="1200" cap="none" spc="0" baseline="0" dirty="0">
                <a:solidFill>
                  <a:schemeClr val="bg1"/>
                </a:solidFill>
                <a:effectLst/>
                <a:latin typeface="+mj-lt"/>
                <a:ea typeface="+mn-ea"/>
                <a:cs typeface="+mn-cs"/>
              </a:defRPr>
            </a:lvl1pPr>
          </a:lstStyle>
          <a:p>
            <a:r>
              <a:rPr lang="en-US" smtClean="0"/>
              <a:t>Click to edit Master title style</a:t>
            </a:r>
            <a:endParaRPr lang="en-US" dirty="0"/>
          </a:p>
        </p:txBody>
      </p:sp>
      <p:sp>
        <p:nvSpPr>
          <p:cNvPr id="3" name="Content Placeholder 2"/>
          <p:cNvSpPr>
            <a:spLocks noGrp="1"/>
          </p:cNvSpPr>
          <p:nvPr>
            <p:ph idx="1"/>
          </p:nvPr>
        </p:nvSpPr>
        <p:spPr>
          <a:xfrm>
            <a:off x="790575" y="704850"/>
            <a:ext cx="7562850" cy="5143500"/>
          </a:xfrm>
        </p:spPr>
        <p:txBody>
          <a:bodyPr/>
          <a:lstStyle>
            <a:lvl1pPr>
              <a:defRPr sz="19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9296400" y="2286000"/>
            <a:ext cx="2430780" cy="3505200"/>
          </a:xfrm>
        </p:spPr>
        <p:txBody>
          <a:bodyPr>
            <a:normAutofit/>
          </a:bodyPr>
          <a:lstStyle>
            <a:lvl1pPr marL="0" indent="0">
              <a:lnSpc>
                <a:spcPct val="110000"/>
              </a:lnSpc>
              <a:spcBef>
                <a:spcPts val="800"/>
              </a:spcBef>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lvl1pPr>
              <a:defRPr>
                <a:solidFill>
                  <a:schemeClr val="tx2"/>
                </a:solidFill>
              </a:defRPr>
            </a:lvl1pPr>
          </a:lstStyle>
          <a:p>
            <a:fld id="{FA8850A0-01A3-4F4E-AA52-F716A9BFD4EB}" type="datetimeFigureOut">
              <a:rPr lang="en-US" dirty="0"/>
              <a:pPr/>
              <a:t>10/23/2023</a:t>
            </a:fld>
            <a:endParaRPr lang="en-US" dirty="0"/>
          </a:p>
        </p:txBody>
      </p:sp>
      <p:sp>
        <p:nvSpPr>
          <p:cNvPr id="6" name="Footer Placeholder 5"/>
          <p:cNvSpPr>
            <a:spLocks noGrp="1"/>
          </p:cNvSpPr>
          <p:nvPr>
            <p:ph type="ftr" sz="quarter" idx="11"/>
          </p:nvPr>
        </p:nvSpPr>
        <p:spPr>
          <a:xfrm>
            <a:off x="3439158" y="6214535"/>
            <a:ext cx="5184648" cy="256032"/>
          </a:xfrm>
        </p:spPr>
        <p:txBody>
          <a:bodyPr/>
          <a:lstStyle>
            <a:lvl1pPr algn="r">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bg2"/>
                </a:solidFill>
              </a:defRPr>
            </a:lvl1pPr>
          </a:lstStyle>
          <a:p>
            <a:fld id="{4FAB73BC-B049-4115-A692-8D63A059BFB8}" type="slidenum">
              <a:rPr lang="en-US" dirty="0"/>
              <a:pPr/>
              <a:t>‹#›</a:t>
            </a:fld>
            <a:endParaRPr lang="en-US" dirty="0"/>
          </a:p>
        </p:txBody>
      </p:sp>
      <p:sp>
        <p:nvSpPr>
          <p:cNvPr id="11" name="Rectangle 10"/>
          <p:cNvSpPr/>
          <p:nvPr/>
        </p:nvSpPr>
        <p:spPr>
          <a:xfrm>
            <a:off x="9157546" y="374904"/>
            <a:ext cx="2651760" cy="6108192"/>
          </a:xfrm>
          <a:prstGeom prst="rect">
            <a:avLst/>
          </a:prstGeom>
          <a:noFill/>
          <a:ln w="6350" cap="sq">
            <a:solidFill>
              <a:schemeClr val="tx1">
                <a:lumMod val="65000"/>
                <a:lumOff val="3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4" name="Rectangle 13"/>
          <p:cNvSpPr/>
          <p:nvPr/>
        </p:nvSpPr>
        <p:spPr>
          <a:xfrm>
            <a:off x="9020386" y="237744"/>
            <a:ext cx="2926080" cy="6382512"/>
          </a:xfrm>
          <a:prstGeom prst="rect">
            <a:avLst/>
          </a:prstGeom>
          <a:solidFill>
            <a:schemeClr val="tx1"/>
          </a:solidFill>
          <a:ln w="6350" cap="sq">
            <a:solidFill>
              <a:schemeClr val="tx1">
                <a:lumMod val="7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157546" y="374904"/>
            <a:ext cx="2651760" cy="6108192"/>
          </a:xfrm>
          <a:prstGeom prst="rect">
            <a:avLst/>
          </a:prstGeom>
          <a:solidFill>
            <a:schemeClr val="bg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296400" y="603504"/>
            <a:ext cx="2432304" cy="1645920"/>
          </a:xfrm>
        </p:spPr>
        <p:txBody>
          <a:bodyPr anchor="b">
            <a:noAutofit/>
          </a:bodyPr>
          <a:lstStyle>
            <a:lvl1pPr algn="l">
              <a:defRPr sz="2800" b="0">
                <a:solidFill>
                  <a:schemeClr val="tx1"/>
                </a:solidFill>
                <a:latin typeface="+mj-lt"/>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228599" y="237744"/>
            <a:ext cx="8601076" cy="6382512"/>
          </a:xfrm>
          <a:solidFill>
            <a:srgbClr val="808080"/>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9296400" y="2286000"/>
            <a:ext cx="2432304" cy="3502152"/>
          </a:xfrm>
        </p:spPr>
        <p:txBody>
          <a:bodyPr>
            <a:normAutofit/>
          </a:bodyPr>
          <a:lstStyle>
            <a:lvl1pPr marL="0" indent="0" algn="l">
              <a:lnSpc>
                <a:spcPct val="110000"/>
              </a:lnSpc>
              <a:spcBef>
                <a:spcPts val="800"/>
              </a:spcBef>
              <a:buNone/>
              <a:defRPr sz="14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lvl1pPr>
              <a:defRPr>
                <a:solidFill>
                  <a:srgbClr val="FFFFFF"/>
                </a:solidFill>
                <a:effectLst>
                  <a:outerShdw blurRad="19050" dist="6350" dir="2700000" algn="tl" rotWithShape="0">
                    <a:prstClr val="black">
                      <a:alpha val="40000"/>
                    </a:prstClr>
                  </a:outerShdw>
                </a:effectLst>
              </a:defRPr>
            </a:lvl1pPr>
          </a:lstStyle>
          <a:p>
            <a:fld id="{E5811CCA-BB49-46C7-A0E2-F42339750F9A}" type="datetimeFigureOut">
              <a:rPr lang="en-US" dirty="0"/>
              <a:t>10/23/2023</a:t>
            </a:fld>
            <a:endParaRPr lang="en-US" dirty="0"/>
          </a:p>
        </p:txBody>
      </p:sp>
      <p:sp>
        <p:nvSpPr>
          <p:cNvPr id="6" name="Footer Placeholder 5"/>
          <p:cNvSpPr>
            <a:spLocks noGrp="1"/>
          </p:cNvSpPr>
          <p:nvPr>
            <p:ph type="ftr" sz="quarter" idx="11"/>
          </p:nvPr>
        </p:nvSpPr>
        <p:spPr/>
        <p:txBody>
          <a:bodyPr/>
          <a:lstStyle>
            <a:lvl1pPr marL="0" algn="r" defTabSz="914400" rtl="0" eaLnBrk="1" latinLnBrk="0" hangingPunct="1">
              <a:defRPr lang="en-US" sz="1000" kern="1200" dirty="0">
                <a:solidFill>
                  <a:srgbClr val="FFFFFF"/>
                </a:solidFill>
                <a:effectLst>
                  <a:outerShdw blurRad="19050" dist="6350" dir="2700000" algn="tl" rotWithShape="0">
                    <a:prstClr val="black">
                      <a:alpha val="40000"/>
                    </a:prstClr>
                  </a:outerShdw>
                </a:effectLst>
                <a:latin typeface="+mn-lt"/>
                <a:ea typeface="+mn-ea"/>
                <a:cs typeface="+mn-cs"/>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4FAB73BC-B049-4115-A692-8D63A059BFB8}"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Rectangle 6"/>
          <p:cNvSpPr/>
          <p:nvPr/>
        </p:nvSpPr>
        <p:spPr>
          <a:xfrm>
            <a:off x="234696" y="237744"/>
            <a:ext cx="11722608" cy="6382512"/>
          </a:xfrm>
          <a:prstGeom prst="rect">
            <a:avLst/>
          </a:prstGeom>
          <a:solidFill>
            <a:schemeClr val="tx1"/>
          </a:solidFill>
          <a:ln w="6350" cap="flat" cmpd="sng" algn="ctr">
            <a:solidFill>
              <a:schemeClr val="tx1">
                <a:lumMod val="75000"/>
              </a:schemeClr>
            </a:solidFill>
            <a:prstDash val="solid"/>
          </a:ln>
          <a:effectLst>
            <a:softEdge rad="0"/>
          </a:effectLst>
        </p:spPr>
      </p:sp>
      <p:sp>
        <p:nvSpPr>
          <p:cNvPr id="8" name="Rectangle 7"/>
          <p:cNvSpPr/>
          <p:nvPr/>
        </p:nvSpPr>
        <p:spPr>
          <a:xfrm>
            <a:off x="371856" y="374904"/>
            <a:ext cx="11448288" cy="6108192"/>
          </a:xfrm>
          <a:prstGeom prst="rect">
            <a:avLst/>
          </a:prstGeom>
          <a:solidFill>
            <a:schemeClr val="bg2"/>
          </a:solidFill>
          <a:ln w="6350" cap="sq" cmpd="sng" algn="ctr">
            <a:noFill/>
            <a:prstDash val="solid"/>
            <a:miter lim="800000"/>
          </a:ln>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66800" y="2103120"/>
            <a:ext cx="10058400" cy="3931920"/>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389464" y="6214535"/>
            <a:ext cx="2743200" cy="256032"/>
          </a:xfrm>
          <a:prstGeom prst="rect">
            <a:avLst/>
          </a:prstGeom>
        </p:spPr>
        <p:txBody>
          <a:bodyPr vert="horz" lIns="91440" tIns="45720" rIns="91440" bIns="45720" rtlCol="0" anchor="b"/>
          <a:lstStyle>
            <a:lvl1pPr algn="l">
              <a:defRPr sz="1000">
                <a:solidFill>
                  <a:schemeClr val="bg2"/>
                </a:solidFill>
              </a:defRPr>
            </a:lvl1pPr>
          </a:lstStyle>
          <a:p>
            <a:fld id="{17205CAA-4E5A-4223-BD55-C5D2841AC9EF}" type="datetimeFigureOut">
              <a:rPr lang="en-US" dirty="0"/>
              <a:t>10/23/2023</a:t>
            </a:fld>
            <a:endParaRPr lang="en-US" dirty="0"/>
          </a:p>
        </p:txBody>
      </p:sp>
      <p:sp>
        <p:nvSpPr>
          <p:cNvPr id="5" name="Footer Placeholder 4"/>
          <p:cNvSpPr>
            <a:spLocks noGrp="1"/>
          </p:cNvSpPr>
          <p:nvPr>
            <p:ph type="ftr" sz="quarter" idx="3"/>
          </p:nvPr>
        </p:nvSpPr>
        <p:spPr>
          <a:xfrm>
            <a:off x="3489960" y="6214535"/>
            <a:ext cx="5212080" cy="256032"/>
          </a:xfrm>
          <a:prstGeom prst="rect">
            <a:avLst/>
          </a:prstGeom>
        </p:spPr>
        <p:txBody>
          <a:bodyPr vert="horz" lIns="91440" tIns="45720" rIns="91440" bIns="45720" rtlCol="0" anchor="b"/>
          <a:lstStyle>
            <a:lvl1pPr algn="ctr">
              <a:defRPr sz="1000">
                <a:solidFill>
                  <a:schemeClr val="bg2"/>
                </a:solidFill>
              </a:defRPr>
            </a:lvl1pPr>
          </a:lstStyle>
          <a:p>
            <a:endParaRPr lang="en-US" dirty="0"/>
          </a:p>
        </p:txBody>
      </p:sp>
      <p:sp>
        <p:nvSpPr>
          <p:cNvPr id="6" name="Slide Number Placeholder 5"/>
          <p:cNvSpPr>
            <a:spLocks noGrp="1"/>
          </p:cNvSpPr>
          <p:nvPr>
            <p:ph type="sldNum" sz="quarter" idx="4"/>
          </p:nvPr>
        </p:nvSpPr>
        <p:spPr>
          <a:xfrm>
            <a:off x="10348535" y="6214535"/>
            <a:ext cx="1463040" cy="256032"/>
          </a:xfrm>
          <a:prstGeom prst="rect">
            <a:avLst/>
          </a:prstGeom>
        </p:spPr>
        <p:txBody>
          <a:bodyPr vert="horz" lIns="91440" tIns="45720" rIns="91440" bIns="45720" rtlCol="0" anchor="b"/>
          <a:lstStyle>
            <a:lvl1pPr algn="r">
              <a:defRPr sz="1000">
                <a:solidFill>
                  <a:schemeClr val="bg2"/>
                </a:solidFill>
              </a:defRPr>
            </a:lvl1pPr>
          </a:lstStyle>
          <a:p>
            <a:fld id="{4FAB73BC-B049-4115-A692-8D63A059BFB8}"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Lst>
  <p:hf sldNum="0" hdr="0" ftr="0" dt="0"/>
  <p:txStyles>
    <p:titleStyle>
      <a:lvl1pPr algn="l" defTabSz="914400" rtl="0" eaLnBrk="1" latinLnBrk="0" hangingPunct="1">
        <a:lnSpc>
          <a:spcPct val="90000"/>
        </a:lnSpc>
        <a:spcBef>
          <a:spcPct val="0"/>
        </a:spcBef>
        <a:buNone/>
        <a:defRPr lang="en-US" sz="4800" kern="1200" cap="none" spc="0" baseline="0" dirty="0">
          <a:solidFill>
            <a:schemeClr val="tx1"/>
          </a:solidFill>
          <a:effectLst/>
          <a:latin typeface="+mj-lt"/>
          <a:ea typeface="+mn-ea"/>
          <a:cs typeface="+mn-cs"/>
        </a:defRPr>
      </a:lvl1pPr>
    </p:titleStyle>
    <p:bodyStyle>
      <a:lvl1pPr marL="182880" indent="-182880" algn="l" defTabSz="914400" rtl="0" eaLnBrk="1" latinLnBrk="0" hangingPunct="1">
        <a:lnSpc>
          <a:spcPct val="100000"/>
        </a:lnSpc>
        <a:spcBef>
          <a:spcPts val="900"/>
        </a:spcBef>
        <a:spcAft>
          <a:spcPts val="0"/>
        </a:spcAft>
        <a:buClr>
          <a:schemeClr val="tx2">
            <a:lumMod val="60000"/>
            <a:lumOff val="40000"/>
          </a:schemeClr>
        </a:buClr>
        <a:buFont typeface="Arial" pitchFamily="34"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2">
            <a:lumMod val="60000"/>
            <a:lumOff val="40000"/>
          </a:schemeClr>
        </a:buClr>
        <a:buFont typeface="Arial" pitchFamily="34"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2">
            <a:lumMod val="60000"/>
            <a:lumOff val="40000"/>
          </a:schemeClr>
        </a:buClr>
        <a:buFont typeface="Arial" pitchFamily="34"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2">
            <a:lumMod val="60000"/>
            <a:lumOff val="40000"/>
          </a:schemeClr>
        </a:buClr>
        <a:buFont typeface="Arial" pitchFamily="34"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2">
            <a:lumMod val="60000"/>
            <a:lumOff val="40000"/>
          </a:schemeClr>
        </a:buClr>
        <a:buFont typeface="Arial" pitchFamily="34" charset="0"/>
        <a:buChar char="•"/>
        <a:defRPr sz="14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2">
            <a:lumMod val="60000"/>
            <a:lumOff val="40000"/>
          </a:schemeClr>
        </a:buClr>
        <a:buFont typeface="Arial" pitchFamily="34" charset="0"/>
        <a:buChar char="•"/>
        <a:defRPr sz="1400" kern="1200">
          <a:solidFill>
            <a:schemeClr val="bg1"/>
          </a:solidFill>
          <a:latin typeface="+mn-lt"/>
          <a:ea typeface="+mn-ea"/>
          <a:cs typeface="+mn-cs"/>
        </a:defRPr>
      </a:lvl6pPr>
      <a:lvl7pPr marL="1900000" indent="-228600" algn="l" defTabSz="914400" rtl="0" eaLnBrk="1" latinLnBrk="0" hangingPunct="1">
        <a:lnSpc>
          <a:spcPct val="100000"/>
        </a:lnSpc>
        <a:spcBef>
          <a:spcPts val="500"/>
        </a:spcBef>
        <a:buClr>
          <a:schemeClr val="tx2">
            <a:lumMod val="60000"/>
            <a:lumOff val="40000"/>
          </a:schemeClr>
        </a:buClr>
        <a:buFont typeface="Arial" pitchFamily="34" charset="0"/>
        <a:buChar char="•"/>
        <a:defRPr sz="1400" kern="1200">
          <a:solidFill>
            <a:schemeClr val="bg1"/>
          </a:solidFill>
          <a:latin typeface="+mn-lt"/>
          <a:ea typeface="+mn-ea"/>
          <a:cs typeface="+mn-cs"/>
        </a:defRPr>
      </a:lvl7pPr>
      <a:lvl8pPr marL="2200000" indent="-228600" algn="l" defTabSz="914400" rtl="0" eaLnBrk="1" latinLnBrk="0" hangingPunct="1">
        <a:lnSpc>
          <a:spcPct val="100000"/>
        </a:lnSpc>
        <a:spcBef>
          <a:spcPts val="500"/>
        </a:spcBef>
        <a:buClr>
          <a:schemeClr val="tx2">
            <a:lumMod val="60000"/>
            <a:lumOff val="40000"/>
          </a:schemeClr>
        </a:buClr>
        <a:buFont typeface="Arial" pitchFamily="34" charset="0"/>
        <a:buChar char="•"/>
        <a:defRPr sz="1400" kern="1200">
          <a:solidFill>
            <a:schemeClr val="bg1"/>
          </a:solidFill>
          <a:latin typeface="+mn-lt"/>
          <a:ea typeface="+mn-ea"/>
          <a:cs typeface="+mn-cs"/>
        </a:defRPr>
      </a:lvl8pPr>
      <a:lvl9pPr marL="2500000" indent="-228600" algn="l" defTabSz="914400" rtl="0" eaLnBrk="1" latinLnBrk="0" hangingPunct="1">
        <a:lnSpc>
          <a:spcPct val="100000"/>
        </a:lnSpc>
        <a:spcBef>
          <a:spcPts val="500"/>
        </a:spcBef>
        <a:buClr>
          <a:schemeClr val="tx2">
            <a:lumMod val="60000"/>
            <a:lumOff val="40000"/>
          </a:schemeClr>
        </a:buClr>
        <a:buFont typeface="Arial" pitchFamily="34" charset="0"/>
        <a:buChar char="•"/>
        <a:defRPr sz="1400" kern="1200">
          <a:solidFill>
            <a:schemeClr val="bg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https://www.techtarget.com/searchwindowsserver/definition/command"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61708" y="2091263"/>
            <a:ext cx="9068586" cy="3048000"/>
          </a:xfrm>
        </p:spPr>
        <p:txBody>
          <a:bodyPr/>
          <a:lstStyle/>
          <a:p>
            <a:r>
              <a:rPr lang="en-US" b="1" dirty="0">
                <a:effectLst/>
              </a:rPr>
              <a:t>Computer Organization | Basic Computer Instructions</a:t>
            </a:r>
            <a:br>
              <a:rPr lang="en-US" b="1" dirty="0">
                <a:effectLst/>
              </a:rPr>
            </a:br>
            <a:endParaRPr lang="en-US" dirty="0"/>
          </a:p>
        </p:txBody>
      </p:sp>
    </p:spTree>
    <p:extLst>
      <p:ext uri="{BB962C8B-B14F-4D97-AF65-F5344CB8AC3E}">
        <p14:creationId xmlns:p14="http://schemas.microsoft.com/office/powerpoint/2010/main" val="12858923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2"/>
          <a:srcRect l="9007" t="21406" r="37111" b="30516"/>
          <a:stretch/>
        </p:blipFill>
        <p:spPr>
          <a:xfrm>
            <a:off x="1070330" y="990600"/>
            <a:ext cx="9430164" cy="4730777"/>
          </a:xfrm>
          <a:prstGeom prst="rect">
            <a:avLst/>
          </a:prstGeom>
        </p:spPr>
      </p:pic>
    </p:spTree>
    <p:extLst>
      <p:ext uri="{BB962C8B-B14F-4D97-AF65-F5344CB8AC3E}">
        <p14:creationId xmlns:p14="http://schemas.microsoft.com/office/powerpoint/2010/main" val="37061616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159774" y="914400"/>
            <a:ext cx="9027614" cy="5075555"/>
          </a:xfrm>
          <a:prstGeom prst="rect">
            <a:avLst/>
          </a:prstGeom>
        </p:spPr>
      </p:pic>
    </p:spTree>
    <p:extLst>
      <p:ext uri="{BB962C8B-B14F-4D97-AF65-F5344CB8AC3E}">
        <p14:creationId xmlns:p14="http://schemas.microsoft.com/office/powerpoint/2010/main" val="36525863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220615" y="762000"/>
            <a:ext cx="9271573" cy="5212715"/>
          </a:xfrm>
          <a:prstGeom prst="rect">
            <a:avLst/>
          </a:prstGeom>
        </p:spPr>
      </p:pic>
    </p:spTree>
    <p:extLst>
      <p:ext uri="{BB962C8B-B14F-4D97-AF65-F5344CB8AC3E}">
        <p14:creationId xmlns:p14="http://schemas.microsoft.com/office/powerpoint/2010/main" val="34243853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8538" t="24792" r="39222" b="27500"/>
          <a:stretch/>
        </p:blipFill>
        <p:spPr>
          <a:xfrm>
            <a:off x="1209977" y="914400"/>
            <a:ext cx="9473263" cy="4864074"/>
          </a:xfrm>
          <a:prstGeom prst="rect">
            <a:avLst/>
          </a:prstGeom>
        </p:spPr>
      </p:pic>
    </p:spTree>
    <p:extLst>
      <p:ext uri="{BB962C8B-B14F-4D97-AF65-F5344CB8AC3E}">
        <p14:creationId xmlns:p14="http://schemas.microsoft.com/office/powerpoint/2010/main" val="33467883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2"/>
          <a:srcRect l="9253" t="20533" r="38016" b="22495"/>
          <a:stretch/>
        </p:blipFill>
        <p:spPr>
          <a:xfrm>
            <a:off x="921453" y="563880"/>
            <a:ext cx="9472227" cy="5753793"/>
          </a:xfrm>
          <a:prstGeom prst="rect">
            <a:avLst/>
          </a:prstGeom>
        </p:spPr>
      </p:pic>
    </p:spTree>
    <p:extLst>
      <p:ext uri="{BB962C8B-B14F-4D97-AF65-F5344CB8AC3E}">
        <p14:creationId xmlns:p14="http://schemas.microsoft.com/office/powerpoint/2010/main" val="42635093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2"/>
          <a:srcRect l="10996" t="25958" r="38016" b="35673"/>
          <a:stretch/>
        </p:blipFill>
        <p:spPr>
          <a:xfrm>
            <a:off x="770318" y="1112520"/>
            <a:ext cx="10158144" cy="4297679"/>
          </a:xfrm>
          <a:prstGeom prst="rect">
            <a:avLst/>
          </a:prstGeom>
        </p:spPr>
      </p:pic>
    </p:spTree>
    <p:extLst>
      <p:ext uri="{BB962C8B-B14F-4D97-AF65-F5344CB8AC3E}">
        <p14:creationId xmlns:p14="http://schemas.microsoft.com/office/powerpoint/2010/main" val="33260050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584748" y="838200"/>
            <a:ext cx="9136040" cy="5136515"/>
          </a:xfrm>
          <a:prstGeom prst="rect">
            <a:avLst/>
          </a:prstGeom>
        </p:spPr>
      </p:pic>
    </p:spTree>
    <p:extLst>
      <p:ext uri="{BB962C8B-B14F-4D97-AF65-F5344CB8AC3E}">
        <p14:creationId xmlns:p14="http://schemas.microsoft.com/office/powerpoint/2010/main" val="26234282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instructions</a:t>
            </a:r>
            <a:endParaRPr lang="en-US" dirty="0"/>
          </a:p>
        </p:txBody>
      </p:sp>
      <p:sp>
        <p:nvSpPr>
          <p:cNvPr id="3" name="Content Placeholder 2"/>
          <p:cNvSpPr>
            <a:spLocks noGrp="1"/>
          </p:cNvSpPr>
          <p:nvPr>
            <p:ph idx="1"/>
          </p:nvPr>
        </p:nvSpPr>
        <p:spPr/>
        <p:txBody>
          <a:bodyPr/>
          <a:lstStyle/>
          <a:p>
            <a:r>
              <a:rPr lang="en-US" dirty="0"/>
              <a:t>Based on the functionality, the basic computer instructions can be classified into the following three major types</a:t>
            </a:r>
            <a:r>
              <a:rPr lang="en-US" dirty="0" smtClean="0"/>
              <a:t>:</a:t>
            </a:r>
          </a:p>
          <a:p>
            <a:endParaRPr lang="en-US" dirty="0"/>
          </a:p>
          <a:p>
            <a:pPr marL="0" indent="0">
              <a:buNone/>
            </a:pPr>
            <a:endParaRPr lang="en-US" dirty="0"/>
          </a:p>
          <a:p>
            <a:pPr lvl="2"/>
            <a:r>
              <a:rPr lang="en-US" sz="2400" dirty="0"/>
              <a:t>Memory Reference Instructions</a:t>
            </a:r>
          </a:p>
          <a:p>
            <a:pPr lvl="2"/>
            <a:r>
              <a:rPr lang="en-US" sz="2400" dirty="0"/>
              <a:t>Register Reference Instructions</a:t>
            </a:r>
          </a:p>
          <a:p>
            <a:pPr lvl="2"/>
            <a:r>
              <a:rPr lang="en-US" sz="2400" dirty="0" err="1"/>
              <a:t>Input/Output</a:t>
            </a:r>
            <a:r>
              <a:rPr lang="en-US" sz="2400" dirty="0"/>
              <a:t> Instructions</a:t>
            </a:r>
          </a:p>
          <a:p>
            <a:endParaRPr lang="en-US" dirty="0"/>
          </a:p>
        </p:txBody>
      </p:sp>
    </p:spTree>
    <p:extLst>
      <p:ext uri="{BB962C8B-B14F-4D97-AF65-F5344CB8AC3E}">
        <p14:creationId xmlns:p14="http://schemas.microsoft.com/office/powerpoint/2010/main" val="44699962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Memory Reference Instructions</a:t>
            </a:r>
            <a:br>
              <a:rPr lang="en-US" dirty="0"/>
            </a:br>
            <a:endParaRPr lang="en-US" dirty="0"/>
          </a:p>
        </p:txBody>
      </p:sp>
      <p:sp>
        <p:nvSpPr>
          <p:cNvPr id="3" name="Content Placeholder 2"/>
          <p:cNvSpPr>
            <a:spLocks noGrp="1"/>
          </p:cNvSpPr>
          <p:nvPr>
            <p:ph idx="1"/>
          </p:nvPr>
        </p:nvSpPr>
        <p:spPr/>
        <p:txBody>
          <a:bodyPr/>
          <a:lstStyle/>
          <a:p>
            <a:r>
              <a:rPr lang="en-US" dirty="0"/>
              <a:t>T</a:t>
            </a:r>
            <a:r>
              <a:rPr lang="en-US" dirty="0" smtClean="0"/>
              <a:t>he </a:t>
            </a:r>
            <a:r>
              <a:rPr lang="en-US" dirty="0"/>
              <a:t>memory reference instructions are used for manipulation of data stored in the computer memory. Memory reference instructions enable the computer’s CPU to access and process the data stored in a specific memory </a:t>
            </a:r>
            <a:r>
              <a:rPr lang="en-US" dirty="0" smtClean="0"/>
              <a:t>address(operands are stored in memory).</a:t>
            </a:r>
            <a:endParaRPr lang="en-US" dirty="0"/>
          </a:p>
          <a:p>
            <a:r>
              <a:rPr lang="en-US" dirty="0"/>
              <a:t>Therefore, memory reference instructions provide a mean for writing data to memory or reading data from memory. </a:t>
            </a:r>
            <a:endParaRPr lang="en-US" dirty="0" smtClean="0"/>
          </a:p>
          <a:p>
            <a:r>
              <a:rPr lang="en-US" dirty="0" smtClean="0"/>
              <a:t>The </a:t>
            </a:r>
            <a:r>
              <a:rPr lang="en-US" dirty="0"/>
              <a:t>format of memory reference instruction consists of three parts namely, opcode (operation code), operands, and addressing mode. Where, opcode represents the operation to be performed, while the operand represents the memory address where the data is stored.</a:t>
            </a:r>
          </a:p>
          <a:p>
            <a:endParaRPr lang="en-US" dirty="0"/>
          </a:p>
        </p:txBody>
      </p:sp>
    </p:spTree>
    <p:extLst>
      <p:ext uri="{BB962C8B-B14F-4D97-AF65-F5344CB8AC3E}">
        <p14:creationId xmlns:p14="http://schemas.microsoft.com/office/powerpoint/2010/main" val="15757270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Format of memory ref </a:t>
            </a:r>
            <a:r>
              <a:rPr lang="en-US" dirty="0" err="1" smtClean="0"/>
              <a:t>inst</a:t>
            </a:r>
            <a:r>
              <a:rPr lang="en-US" dirty="0" smtClean="0"/>
              <a:t>:</a:t>
            </a:r>
            <a:endParaRPr lang="en-US" dirty="0"/>
          </a:p>
        </p:txBody>
      </p:sp>
      <p:sp>
        <p:nvSpPr>
          <p:cNvPr id="3" name="Content Placeholder 2"/>
          <p:cNvSpPr>
            <a:spLocks noGrp="1"/>
          </p:cNvSpPr>
          <p:nvPr>
            <p:ph idx="1"/>
          </p:nvPr>
        </p:nvSpPr>
        <p:spPr/>
        <p:txBody>
          <a:bodyPr/>
          <a:lstStyle/>
          <a:p>
            <a:r>
              <a:rPr lang="en-US" dirty="0"/>
              <a:t>A memory reference instruction typically uses 12 bits to specify a memory address, 3 bits to specify the opcode, and 1 bit to identify the addressing mode.</a:t>
            </a:r>
          </a:p>
          <a:p>
            <a:endParaRPr lang="en-US" dirty="0"/>
          </a:p>
        </p:txBody>
      </p:sp>
      <p:pic>
        <p:nvPicPr>
          <p:cNvPr id="4" name="Picture 3" descr="https://www.tutorialspoint.com/assets/questions/media/334420-1690179748.jpg"/>
          <p:cNvPicPr/>
          <p:nvPr/>
        </p:nvPicPr>
        <p:blipFill>
          <a:blip r:embed="rId2">
            <a:extLst>
              <a:ext uri="{28A0092B-C50C-407E-A947-70E740481C1C}">
                <a14:useLocalDpi xmlns:a14="http://schemas.microsoft.com/office/drawing/2010/main" val="0"/>
              </a:ext>
            </a:extLst>
          </a:blip>
          <a:srcRect/>
          <a:stretch>
            <a:fillRect/>
          </a:stretch>
        </p:blipFill>
        <p:spPr bwMode="auto">
          <a:xfrm>
            <a:off x="2390775" y="3537585"/>
            <a:ext cx="6648450" cy="1276350"/>
          </a:xfrm>
          <a:prstGeom prst="rect">
            <a:avLst/>
          </a:prstGeom>
          <a:noFill/>
          <a:ln>
            <a:noFill/>
          </a:ln>
        </p:spPr>
      </p:pic>
    </p:spTree>
    <p:extLst>
      <p:ext uri="{BB962C8B-B14F-4D97-AF65-F5344CB8AC3E}">
        <p14:creationId xmlns:p14="http://schemas.microsoft.com/office/powerpoint/2010/main" val="104394431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Computer instruction</a:t>
            </a:r>
            <a:endParaRPr lang="en-US" dirty="0"/>
          </a:p>
        </p:txBody>
      </p:sp>
      <p:sp>
        <p:nvSpPr>
          <p:cNvPr id="3" name="Content Placeholder 2"/>
          <p:cNvSpPr>
            <a:spLocks noGrp="1"/>
          </p:cNvSpPr>
          <p:nvPr>
            <p:ph idx="1"/>
          </p:nvPr>
        </p:nvSpPr>
        <p:spPr/>
        <p:txBody>
          <a:bodyPr/>
          <a:lstStyle/>
          <a:p>
            <a:r>
              <a:rPr lang="en-US" dirty="0"/>
              <a:t>A</a:t>
            </a:r>
            <a:r>
              <a:rPr lang="en-US" dirty="0" smtClean="0"/>
              <a:t> </a:t>
            </a:r>
            <a:r>
              <a:rPr lang="en-US" dirty="0"/>
              <a:t>computer instruction is a set of commands that tells the computer hardware to perform a specific </a:t>
            </a:r>
            <a:r>
              <a:rPr lang="en-US" dirty="0" smtClean="0"/>
              <a:t>operation.</a:t>
            </a:r>
          </a:p>
          <a:p>
            <a:endParaRPr lang="en-US" dirty="0"/>
          </a:p>
          <a:p>
            <a:r>
              <a:rPr lang="en-US" dirty="0"/>
              <a:t>All CPUs have instruction sets that enable </a:t>
            </a:r>
            <a:r>
              <a:rPr lang="en-US" u="sng" dirty="0">
                <a:hlinkClick r:id="rId2"/>
              </a:rPr>
              <a:t>commands</a:t>
            </a:r>
            <a:r>
              <a:rPr lang="en-US" dirty="0"/>
              <a:t> directing the CPU to switch the relevant transistors. The instructions tell the CPU to perform tasks. Some instructions are simple</a:t>
            </a:r>
            <a:r>
              <a:rPr lang="en-US" b="1" dirty="0"/>
              <a:t> read, write</a:t>
            </a:r>
            <a:r>
              <a:rPr lang="en-US" dirty="0"/>
              <a:t> and</a:t>
            </a:r>
            <a:r>
              <a:rPr lang="en-US" b="1" dirty="0"/>
              <a:t> move</a:t>
            </a:r>
            <a:r>
              <a:rPr lang="en-US" dirty="0"/>
              <a:t> commands that direct data to different hardware elements</a:t>
            </a:r>
            <a:r>
              <a:rPr lang="en-US" dirty="0" smtClean="0"/>
              <a:t>. For the designing of the basic computer we require certain computer commands that are called as computer instructions</a:t>
            </a:r>
            <a:endParaRPr lang="en-US" dirty="0"/>
          </a:p>
        </p:txBody>
      </p:sp>
    </p:spTree>
    <p:extLst>
      <p:ext uri="{BB962C8B-B14F-4D97-AF65-F5344CB8AC3E}">
        <p14:creationId xmlns:p14="http://schemas.microsoft.com/office/powerpoint/2010/main" val="29669568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1066800" y="2453958"/>
            <a:ext cx="10058400" cy="3931920"/>
          </a:xfrm>
        </p:spPr>
        <p:txBody>
          <a:bodyPr/>
          <a:lstStyle/>
          <a:p>
            <a:pPr fontAlgn="base"/>
            <a:r>
              <a:rPr lang="en-US" dirty="0"/>
              <a:t>The basic computer has 16-bit instruction register (IR) which can denote either memory reference or register reference or input-output instruction.</a:t>
            </a:r>
          </a:p>
          <a:p>
            <a:pPr fontAlgn="base"/>
            <a:r>
              <a:rPr lang="en-US" b="1" dirty="0"/>
              <a:t>Memory Reference –</a:t>
            </a:r>
            <a:r>
              <a:rPr lang="en-US" dirty="0"/>
              <a:t> These instructions refer to memory address as an operand. The other operand is always accumulator. Specifies 12-bit address, 3-bit opcode (other than 111) and 1-bit addressing mode for direct and indirect addressing</a:t>
            </a:r>
            <a:r>
              <a:rPr lang="en-US" dirty="0" smtClean="0"/>
              <a:t>. EG </a:t>
            </a:r>
            <a:r>
              <a:rPr lang="en-US" dirty="0" err="1" smtClean="0"/>
              <a:t>mov</a:t>
            </a:r>
            <a:r>
              <a:rPr lang="en-US" dirty="0" smtClean="0"/>
              <a:t> ax, [572]</a:t>
            </a:r>
            <a:endParaRPr lang="en-US" dirty="0" smtClean="0"/>
          </a:p>
          <a:p>
            <a:pPr fontAlgn="base"/>
            <a:endParaRPr lang="en-US" dirty="0"/>
          </a:p>
          <a:p>
            <a:pPr fontAlgn="base"/>
            <a:endParaRPr lang="en-US" dirty="0" smtClean="0"/>
          </a:p>
          <a:p>
            <a:endParaRPr lang="en-US" dirty="0"/>
          </a:p>
        </p:txBody>
      </p:sp>
      <p:pic>
        <p:nvPicPr>
          <p:cNvPr id="5" name="Picture 2" descr="Lightbox"/>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09781" y="4433454"/>
            <a:ext cx="6809685" cy="11447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972071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eg</a:t>
            </a:r>
            <a:endParaRPr lang="en-US" dirty="0"/>
          </a:p>
        </p:txBody>
      </p:sp>
      <p:sp>
        <p:nvSpPr>
          <p:cNvPr id="4" name="Rectangle 1"/>
          <p:cNvSpPr>
            <a:spLocks noGrp="1" noChangeArrowheads="1"/>
          </p:cNvSpPr>
          <p:nvPr>
            <p:ph idx="1"/>
          </p:nvPr>
        </p:nvSpPr>
        <p:spPr bwMode="auto">
          <a:xfrm>
            <a:off x="1066800" y="3100881"/>
            <a:ext cx="9998571" cy="19363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8887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smtClean="0">
                <a:ln>
                  <a:noFill/>
                </a:ln>
                <a:solidFill>
                  <a:srgbClr val="273239"/>
                </a:solidFill>
                <a:effectLst/>
                <a:latin typeface="Arial" panose="020B0604020202020204" pitchFamily="34" charset="0"/>
                <a:cs typeface="Arial" panose="020B0604020202020204" pitchFamily="34" charset="0"/>
              </a:rPr>
              <a:t>Example –</a:t>
            </a:r>
            <a:r>
              <a:rPr kumimoji="0" lang="en-US" altLang="en-US" sz="2400" b="0" i="0" u="none" strike="noStrike" cap="none" normalizeH="0" baseline="0" dirty="0" smtClean="0">
                <a:ln>
                  <a:noFill/>
                </a:ln>
                <a:solidFill>
                  <a:srgbClr val="273239"/>
                </a:solidFill>
                <a:effectLst/>
                <a:latin typeface="Arial" panose="020B0604020202020204" pitchFamily="34" charset="0"/>
                <a:cs typeface="Arial" panose="020B0604020202020204" pitchFamily="34" charset="0"/>
              </a:rPr>
              <a:t/>
            </a:r>
            <a:br>
              <a:rPr kumimoji="0" lang="en-US" altLang="en-US" sz="2400" b="0" i="0" u="none" strike="noStrike" cap="none" normalizeH="0" baseline="0" dirty="0" smtClean="0">
                <a:ln>
                  <a:noFill/>
                </a:ln>
                <a:solidFill>
                  <a:srgbClr val="273239"/>
                </a:solidFill>
                <a:effectLst/>
                <a:latin typeface="Arial" panose="020B0604020202020204" pitchFamily="34" charset="0"/>
                <a:cs typeface="Arial" panose="020B0604020202020204" pitchFamily="34" charset="0"/>
              </a:rPr>
            </a:br>
            <a:r>
              <a:rPr kumimoji="0" lang="en-US" altLang="en-US" sz="2400" b="0" i="0" u="none" strike="noStrike" cap="none" normalizeH="0" baseline="0" dirty="0" smtClean="0">
                <a:ln>
                  <a:noFill/>
                </a:ln>
                <a:solidFill>
                  <a:srgbClr val="273239"/>
                </a:solidFill>
                <a:effectLst/>
                <a:latin typeface="Arial" panose="020B0604020202020204" pitchFamily="34" charset="0"/>
                <a:cs typeface="Arial" panose="020B0604020202020204" pitchFamily="34" charset="0"/>
              </a:rPr>
              <a:t>IR register contains = 0001XXXXXXXXXXXX, i.e. ADD after fetching and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smtClean="0">
                <a:ln>
                  <a:noFill/>
                </a:ln>
                <a:solidFill>
                  <a:srgbClr val="273239"/>
                </a:solidFill>
                <a:effectLst/>
                <a:latin typeface="Arial" panose="020B0604020202020204" pitchFamily="34" charset="0"/>
                <a:cs typeface="Arial" panose="020B0604020202020204" pitchFamily="34" charset="0"/>
              </a:rPr>
              <a:t>decoding of instruction we find out that it is a memory reference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smtClean="0">
                <a:ln>
                  <a:noFill/>
                </a:ln>
                <a:solidFill>
                  <a:srgbClr val="273239"/>
                </a:solidFill>
                <a:effectLst/>
                <a:latin typeface="Arial" panose="020B0604020202020204" pitchFamily="34" charset="0"/>
                <a:cs typeface="Arial" panose="020B0604020202020204" pitchFamily="34" charset="0"/>
              </a:rPr>
              <a:t>instruction for ADD operation.</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smtClean="0">
                <a:ln>
                  <a:noFill/>
                </a:ln>
                <a:solidFill>
                  <a:srgbClr val="273239"/>
                </a:solidFill>
                <a:effectLst/>
                <a:latin typeface="Arial" panose="020B0604020202020204" pitchFamily="34" charset="0"/>
                <a:cs typeface="Arial" panose="020B0604020202020204" pitchFamily="34" charset="0"/>
              </a:rPr>
              <a:t>Hence, DR ← M[AR] AC ← AC + DR, SC ← 0</a:t>
            </a:r>
            <a:r>
              <a:rPr kumimoji="0" lang="en-US" altLang="en-US" sz="2400"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66059169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66800" y="899160"/>
            <a:ext cx="10058400" cy="5135880"/>
          </a:xfrm>
        </p:spPr>
        <p:txBody>
          <a:bodyPr/>
          <a:lstStyle/>
          <a:p>
            <a:r>
              <a:rPr lang="en-US" dirty="0"/>
              <a:t>The memory reference instructions are further classified into the following two types −</a:t>
            </a:r>
          </a:p>
          <a:p>
            <a:pPr lvl="0"/>
            <a:r>
              <a:rPr lang="en-US" b="1" dirty="0"/>
              <a:t>Store Instruction</a:t>
            </a:r>
            <a:r>
              <a:rPr lang="en-US" dirty="0"/>
              <a:t> − The store instruction is used to write data into the memory.</a:t>
            </a:r>
          </a:p>
          <a:p>
            <a:pPr lvl="0"/>
            <a:r>
              <a:rPr lang="en-US" b="1" dirty="0"/>
              <a:t>Load Instruction</a:t>
            </a:r>
            <a:r>
              <a:rPr lang="en-US" dirty="0"/>
              <a:t> − This instruction is used to retrieve data stored in the memory.</a:t>
            </a:r>
          </a:p>
          <a:p>
            <a:r>
              <a:rPr lang="en-US" dirty="0"/>
              <a:t>The execution process of memory reference instruction is explained here.</a:t>
            </a:r>
          </a:p>
          <a:p>
            <a:r>
              <a:rPr lang="en-US" dirty="0"/>
              <a:t>Firstly, the computer’s CPU uses the program counter to fetch the instruction from the memory. Then, this instruction is decoded to determine the opcode and operands. If the opcode is for load instruction, the CPU accesses the memory location of the provided memory address to retrieve the stored data. If the opcode is for store instruction, the CPU writes the data into the provided memory address.</a:t>
            </a:r>
          </a:p>
          <a:p>
            <a:endParaRPr lang="en-US" dirty="0"/>
          </a:p>
        </p:txBody>
      </p:sp>
    </p:spTree>
    <p:extLst>
      <p:ext uri="{BB962C8B-B14F-4D97-AF65-F5344CB8AC3E}">
        <p14:creationId xmlns:p14="http://schemas.microsoft.com/office/powerpoint/2010/main" val="22568108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2"/>
          <a:srcRect l="26903" b="7380"/>
          <a:stretch/>
        </p:blipFill>
        <p:spPr>
          <a:xfrm>
            <a:off x="1539240" y="749857"/>
            <a:ext cx="7718508" cy="5498544"/>
          </a:xfrm>
          <a:prstGeom prst="rect">
            <a:avLst/>
          </a:prstGeom>
        </p:spPr>
      </p:pic>
    </p:spTree>
    <p:extLst>
      <p:ext uri="{BB962C8B-B14F-4D97-AF65-F5344CB8AC3E}">
        <p14:creationId xmlns:p14="http://schemas.microsoft.com/office/powerpoint/2010/main" val="32504887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2"/>
          <a:srcRect l="21891" t="22471" r="36490" b="31409"/>
          <a:stretch/>
        </p:blipFill>
        <p:spPr>
          <a:xfrm>
            <a:off x="1660011" y="990600"/>
            <a:ext cx="6971334" cy="4343399"/>
          </a:xfrm>
          <a:prstGeom prst="rect">
            <a:avLst/>
          </a:prstGeom>
        </p:spPr>
      </p:pic>
    </p:spTree>
    <p:extLst>
      <p:ext uri="{BB962C8B-B14F-4D97-AF65-F5344CB8AC3E}">
        <p14:creationId xmlns:p14="http://schemas.microsoft.com/office/powerpoint/2010/main" val="15362428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2"/>
          <a:srcRect l="21455" t="22472" r="35837" b="33733"/>
          <a:stretch/>
        </p:blipFill>
        <p:spPr>
          <a:xfrm>
            <a:off x="1384415" y="1021080"/>
            <a:ext cx="7454377" cy="4297679"/>
          </a:xfrm>
          <a:prstGeom prst="rect">
            <a:avLst/>
          </a:prstGeom>
        </p:spPr>
      </p:pic>
    </p:spTree>
    <p:extLst>
      <p:ext uri="{BB962C8B-B14F-4D97-AF65-F5344CB8AC3E}">
        <p14:creationId xmlns:p14="http://schemas.microsoft.com/office/powerpoint/2010/main" val="12864758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2"/>
          <a:srcRect l="21673" t="22083" r="36054" b="41873"/>
          <a:stretch/>
        </p:blipFill>
        <p:spPr>
          <a:xfrm>
            <a:off x="1155951" y="1386841"/>
            <a:ext cx="6707889" cy="3215640"/>
          </a:xfrm>
          <a:prstGeom prst="rect">
            <a:avLst/>
          </a:prstGeom>
        </p:spPr>
      </p:pic>
    </p:spTree>
    <p:extLst>
      <p:ext uri="{BB962C8B-B14F-4D97-AF65-F5344CB8AC3E}">
        <p14:creationId xmlns:p14="http://schemas.microsoft.com/office/powerpoint/2010/main" val="18313684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2"/>
          <a:srcRect l="21891" t="20533" r="35619" b="41098"/>
          <a:stretch/>
        </p:blipFill>
        <p:spPr>
          <a:xfrm>
            <a:off x="1151317" y="1295401"/>
            <a:ext cx="6483923" cy="3291840"/>
          </a:xfrm>
          <a:prstGeom prst="rect">
            <a:avLst/>
          </a:prstGeom>
        </p:spPr>
      </p:pic>
    </p:spTree>
    <p:extLst>
      <p:ext uri="{BB962C8B-B14F-4D97-AF65-F5344CB8AC3E}">
        <p14:creationId xmlns:p14="http://schemas.microsoft.com/office/powerpoint/2010/main" val="26714483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2"/>
          <a:srcRect l="21673" t="20920" r="36054" b="37610"/>
          <a:stretch/>
        </p:blipFill>
        <p:spPr>
          <a:xfrm>
            <a:off x="1302810" y="1203960"/>
            <a:ext cx="8161230" cy="4501299"/>
          </a:xfrm>
          <a:prstGeom prst="rect">
            <a:avLst/>
          </a:prstGeom>
        </p:spPr>
      </p:pic>
    </p:spTree>
    <p:extLst>
      <p:ext uri="{BB962C8B-B14F-4D97-AF65-F5344CB8AC3E}">
        <p14:creationId xmlns:p14="http://schemas.microsoft.com/office/powerpoint/2010/main" val="1533930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3"/>
          <a:srcRect l="21891" t="22470" r="36708" b="35284"/>
          <a:stretch/>
        </p:blipFill>
        <p:spPr>
          <a:xfrm>
            <a:off x="676296" y="746761"/>
            <a:ext cx="8482944" cy="4866534"/>
          </a:xfrm>
          <a:prstGeom prst="rect">
            <a:avLst/>
          </a:prstGeom>
        </p:spPr>
      </p:pic>
    </p:spTree>
    <p:extLst>
      <p:ext uri="{BB962C8B-B14F-4D97-AF65-F5344CB8AC3E}">
        <p14:creationId xmlns:p14="http://schemas.microsoft.com/office/powerpoint/2010/main" val="26025348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instruction set architecture</a:t>
            </a:r>
          </a:p>
        </p:txBody>
      </p:sp>
      <p:sp>
        <p:nvSpPr>
          <p:cNvPr id="3" name="Content Placeholder 2"/>
          <p:cNvSpPr>
            <a:spLocks noGrp="1"/>
          </p:cNvSpPr>
          <p:nvPr>
            <p:ph idx="1"/>
          </p:nvPr>
        </p:nvSpPr>
        <p:spPr/>
        <p:txBody>
          <a:bodyPr/>
          <a:lstStyle/>
          <a:p>
            <a:r>
              <a:rPr lang="en-US" dirty="0" smtClean="0"/>
              <a:t>It is the collection of machine language instructions that a particular processor understands and executes. The entire group of instructions that a processor supports</a:t>
            </a:r>
            <a:endParaRPr lang="en-US" dirty="0"/>
          </a:p>
          <a:p>
            <a:endParaRPr lang="en-US" dirty="0" smtClean="0"/>
          </a:p>
          <a:p>
            <a:r>
              <a:rPr lang="en-US" dirty="0" smtClean="0"/>
              <a:t>The </a:t>
            </a:r>
            <a:r>
              <a:rPr lang="en-US" dirty="0"/>
              <a:t>format in which the computer instructions are to be written is defined by the instruction set architecture (ISA) of the computer. The instruction set architecture defines the set of instructions that are supported by the processor of the </a:t>
            </a:r>
            <a:r>
              <a:rPr lang="en-US" dirty="0" smtClean="0"/>
              <a:t>computer.</a:t>
            </a:r>
          </a:p>
          <a:p>
            <a:r>
              <a:rPr lang="en-US" dirty="0" smtClean="0"/>
              <a:t>8086 has more than 20,000 </a:t>
            </a:r>
            <a:r>
              <a:rPr lang="en-US" dirty="0" err="1" smtClean="0"/>
              <a:t>instrcutions</a:t>
            </a:r>
            <a:endParaRPr lang="en-US" dirty="0"/>
          </a:p>
        </p:txBody>
      </p:sp>
    </p:spTree>
    <p:extLst>
      <p:ext uri="{BB962C8B-B14F-4D97-AF65-F5344CB8AC3E}">
        <p14:creationId xmlns:p14="http://schemas.microsoft.com/office/powerpoint/2010/main" val="33258984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2"/>
          <a:srcRect l="21276" t="21555" r="35540" b="29119"/>
          <a:stretch/>
        </p:blipFill>
        <p:spPr>
          <a:xfrm>
            <a:off x="758634" y="845127"/>
            <a:ext cx="8052857" cy="5171558"/>
          </a:xfrm>
          <a:prstGeom prst="rect">
            <a:avLst/>
          </a:prstGeom>
        </p:spPr>
      </p:pic>
    </p:spTree>
    <p:extLst>
      <p:ext uri="{BB962C8B-B14F-4D97-AF65-F5344CB8AC3E}">
        <p14:creationId xmlns:p14="http://schemas.microsoft.com/office/powerpoint/2010/main" val="37368944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Register reference instruction</a:t>
            </a:r>
            <a:endParaRPr lang="en-US" dirty="0"/>
          </a:p>
        </p:txBody>
      </p:sp>
      <p:sp>
        <p:nvSpPr>
          <p:cNvPr id="3" name="Content Placeholder 2"/>
          <p:cNvSpPr>
            <a:spLocks noGrp="1"/>
          </p:cNvSpPr>
          <p:nvPr>
            <p:ph idx="1"/>
          </p:nvPr>
        </p:nvSpPr>
        <p:spPr/>
        <p:txBody>
          <a:bodyPr/>
          <a:lstStyle/>
          <a:p>
            <a:r>
              <a:rPr lang="en-US" b="1" dirty="0"/>
              <a:t>Register reference </a:t>
            </a:r>
            <a:r>
              <a:rPr lang="en-US" b="1" dirty="0" smtClean="0"/>
              <a:t>instruction </a:t>
            </a:r>
            <a:r>
              <a:rPr lang="en-US" dirty="0" smtClean="0"/>
              <a:t>is </a:t>
            </a:r>
            <a:r>
              <a:rPr lang="en-US" dirty="0"/>
              <a:t>a computer instruction that operates on the data stored in the registers instead of memory addresses. Hence, the register reference instructions are primarily used for manipulation of data stored in the registers of the processors of a computer.</a:t>
            </a:r>
          </a:p>
          <a:p>
            <a:r>
              <a:rPr lang="en-US" dirty="0"/>
              <a:t>Similar to memory reference instructions, register reference instructions can also perform operation like data manipulation, arithmetic operations, logical operations, etc. on the data stored in registers. In comparison to memory reference instructions, the register reference instructions are faster in execution.</a:t>
            </a:r>
          </a:p>
          <a:p>
            <a:r>
              <a:rPr lang="en-US" dirty="0"/>
              <a:t>Register reference instruction consists of two parts namely, opcode, and register operation. The opcode (operational code) represents the operation to be performed.</a:t>
            </a:r>
          </a:p>
          <a:p>
            <a:endParaRPr lang="en-US" dirty="0"/>
          </a:p>
        </p:txBody>
      </p:sp>
    </p:spTree>
    <p:extLst>
      <p:ext uri="{BB962C8B-B14F-4D97-AF65-F5344CB8AC3E}">
        <p14:creationId xmlns:p14="http://schemas.microsoft.com/office/powerpoint/2010/main" val="110974233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1006620"/>
            <a:ext cx="10058400" cy="479624"/>
          </a:xfrm>
        </p:spPr>
        <p:txBody>
          <a:bodyPr>
            <a:normAutofit fontScale="90000"/>
          </a:bodyPr>
          <a:lstStyle/>
          <a:p>
            <a:r>
              <a:rPr lang="en-US" dirty="0"/>
              <a:t>Register Reference Instructions</a:t>
            </a:r>
            <a:br>
              <a:rPr lang="en-US" dirty="0"/>
            </a:br>
            <a:endParaRPr lang="en-US" dirty="0"/>
          </a:p>
        </p:txBody>
      </p:sp>
      <p:sp>
        <p:nvSpPr>
          <p:cNvPr id="3" name="Content Placeholder 2"/>
          <p:cNvSpPr>
            <a:spLocks noGrp="1"/>
          </p:cNvSpPr>
          <p:nvPr>
            <p:ph idx="1"/>
          </p:nvPr>
        </p:nvSpPr>
        <p:spPr>
          <a:xfrm>
            <a:off x="911225" y="2082482"/>
            <a:ext cx="10058400" cy="3931920"/>
          </a:xfrm>
        </p:spPr>
        <p:txBody>
          <a:bodyPr/>
          <a:lstStyle/>
          <a:p>
            <a:r>
              <a:rPr lang="en-US" b="1" dirty="0"/>
              <a:t>Register Reference –</a:t>
            </a:r>
            <a:r>
              <a:rPr lang="en-US" dirty="0"/>
              <a:t> These instructions perform operations on registers rather than memory addresses. The IR(14 – 12) is 111 (differentiates it from memory reference) and IR(15) is 0 (differentiates it from input/output instructions). The rest 12 bits specify register operation</a:t>
            </a:r>
            <a:r>
              <a:rPr lang="en-US" dirty="0" smtClean="0"/>
              <a:t>.</a:t>
            </a:r>
          </a:p>
          <a:p>
            <a:endParaRPr lang="en-US" dirty="0"/>
          </a:p>
          <a:p>
            <a:endParaRPr lang="en-US" dirty="0" smtClean="0"/>
          </a:p>
          <a:p>
            <a:r>
              <a:rPr lang="en-US" dirty="0"/>
              <a:t> </a:t>
            </a:r>
            <a:r>
              <a:rPr lang="en-US" dirty="0" smtClean="0"/>
              <a:t>            </a:t>
            </a:r>
          </a:p>
          <a:p>
            <a:endParaRPr lang="en-US" dirty="0"/>
          </a:p>
          <a:p>
            <a:r>
              <a:rPr lang="en-US" dirty="0" smtClean="0"/>
              <a:t>      </a:t>
            </a:r>
            <a:endParaRPr lang="en-US" dirty="0"/>
          </a:p>
        </p:txBody>
      </p:sp>
      <p:pic>
        <p:nvPicPr>
          <p:cNvPr id="5" name="Picture 2" descr="Lightbox"/>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84896" y="3754582"/>
            <a:ext cx="6008179" cy="10368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789211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https://www.tutorialspoint.com/assets/questions/media/334420-1690179817.jpg"/>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339340" y="1120616"/>
            <a:ext cx="5318760" cy="1021080"/>
          </a:xfrm>
          <a:prstGeom prst="rect">
            <a:avLst/>
          </a:prstGeom>
          <a:noFill/>
          <a:ln>
            <a:noFill/>
          </a:ln>
        </p:spPr>
      </p:pic>
      <p:sp>
        <p:nvSpPr>
          <p:cNvPr id="6" name="Rectangle 5"/>
          <p:cNvSpPr/>
          <p:nvPr/>
        </p:nvSpPr>
        <p:spPr>
          <a:xfrm>
            <a:off x="1386840" y="2712080"/>
            <a:ext cx="9372600" cy="1015663"/>
          </a:xfrm>
          <a:prstGeom prst="rect">
            <a:avLst/>
          </a:prstGeom>
        </p:spPr>
        <p:txBody>
          <a:bodyPr wrap="square">
            <a:spAutoFit/>
          </a:bodyPr>
          <a:lstStyle/>
          <a:p>
            <a:pPr algn="just">
              <a:lnSpc>
                <a:spcPts val="1800"/>
              </a:lnSpc>
              <a:spcAft>
                <a:spcPts val="800"/>
              </a:spcAft>
            </a:pPr>
            <a:r>
              <a:rPr lang="en-US" dirty="0">
                <a:latin typeface="Verdana" panose="020B0604030504040204" pitchFamily="34" charset="0"/>
                <a:ea typeface="Times New Roman" panose="02020603050405020304" pitchFamily="18" charset="0"/>
                <a:cs typeface="Times New Roman" panose="02020603050405020304" pitchFamily="18" charset="0"/>
              </a:rPr>
              <a:t>In computer organization, the register reference instructions are determined by their opcode 111 with a 0 at the left most of the instruction. In the case of register reference instructions, there is no need of an operand from memory because it uses additional 12 bits to identify the operation to be implemented.</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52508143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2"/>
          <a:srcRect l="26467" b="7768"/>
          <a:stretch/>
        </p:blipFill>
        <p:spPr>
          <a:xfrm>
            <a:off x="1645920" y="678904"/>
            <a:ext cx="7703268" cy="5432337"/>
          </a:xfrm>
          <a:prstGeom prst="rect">
            <a:avLst/>
          </a:prstGeom>
        </p:spPr>
      </p:pic>
    </p:spTree>
    <p:extLst>
      <p:ext uri="{BB962C8B-B14F-4D97-AF65-F5344CB8AC3E}">
        <p14:creationId xmlns:p14="http://schemas.microsoft.com/office/powerpoint/2010/main" val="261259537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2"/>
          <a:srcRect l="26903" b="12031"/>
          <a:stretch/>
        </p:blipFill>
        <p:spPr>
          <a:xfrm>
            <a:off x="1783080" y="588399"/>
            <a:ext cx="8297628" cy="5614282"/>
          </a:xfrm>
          <a:prstGeom prst="rect">
            <a:avLst/>
          </a:prstGeom>
        </p:spPr>
      </p:pic>
    </p:spTree>
    <p:extLst>
      <p:ext uri="{BB962C8B-B14F-4D97-AF65-F5344CB8AC3E}">
        <p14:creationId xmlns:p14="http://schemas.microsoft.com/office/powerpoint/2010/main" val="155342350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p:cNvSpPr>
            <a:spLocks noGrp="1" noChangeArrowheads="1"/>
          </p:cNvSpPr>
          <p:nvPr>
            <p:ph idx="1"/>
          </p:nvPr>
        </p:nvSpPr>
        <p:spPr bwMode="auto">
          <a:xfrm>
            <a:off x="858982" y="666339"/>
            <a:ext cx="10155382" cy="517064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en-US" altLang="en-US" sz="2400" b="1" i="0" u="none" strike="noStrike" cap="none" normalizeH="0" baseline="0" dirty="0" smtClean="0">
                <a:ln>
                  <a:noFill/>
                </a:ln>
                <a:solidFill>
                  <a:srgbClr val="273239"/>
                </a:solidFill>
                <a:effectLst/>
                <a:latin typeface="Arial" panose="020B0604020202020204" pitchFamily="34" charset="0"/>
                <a:cs typeface="Arial" panose="020B0604020202020204" pitchFamily="34" charset="0"/>
              </a:rPr>
              <a:t>Example –</a:t>
            </a:r>
            <a:r>
              <a:rPr kumimoji="0" lang="en-US" altLang="en-US" sz="2400" b="0" i="0" u="none" strike="noStrike" cap="none" normalizeH="0" baseline="0" dirty="0" smtClean="0">
                <a:ln>
                  <a:noFill/>
                </a:ln>
                <a:solidFill>
                  <a:srgbClr val="273239"/>
                </a:solidFill>
                <a:effectLst/>
                <a:latin typeface="Arial" panose="020B0604020202020204" pitchFamily="34" charset="0"/>
                <a:cs typeface="Arial" panose="020B0604020202020204" pitchFamily="34" charset="0"/>
              </a:rPr>
              <a:t/>
            </a:r>
            <a:br>
              <a:rPr kumimoji="0" lang="en-US" altLang="en-US" sz="2400" b="0" i="0" u="none" strike="noStrike" cap="none" normalizeH="0" baseline="0" dirty="0" smtClean="0">
                <a:ln>
                  <a:noFill/>
                </a:ln>
                <a:solidFill>
                  <a:srgbClr val="273239"/>
                </a:solidFill>
                <a:effectLst/>
                <a:latin typeface="Arial" panose="020B0604020202020204" pitchFamily="34" charset="0"/>
                <a:cs typeface="Arial" panose="020B0604020202020204" pitchFamily="34" charset="0"/>
              </a:rPr>
            </a:br>
            <a:r>
              <a:rPr kumimoji="0" lang="en-US" altLang="en-US" sz="2400" b="0" i="0" u="none" strike="noStrike" cap="none" normalizeH="0" baseline="0" dirty="0" smtClean="0">
                <a:ln>
                  <a:noFill/>
                </a:ln>
                <a:solidFill>
                  <a:srgbClr val="273239"/>
                </a:solidFill>
                <a:effectLst/>
                <a:latin typeface="Arial" panose="020B0604020202020204" pitchFamily="34" charset="0"/>
                <a:cs typeface="Arial" panose="020B0604020202020204" pitchFamily="34" charset="0"/>
              </a:rPr>
              <a:t>IR register contains = 0111001000000000, i.e. CMA after fetch and decode</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en-US" altLang="en-US" sz="2400" b="0" i="0" u="none" strike="noStrike" cap="none" normalizeH="0" baseline="0" dirty="0" smtClean="0">
                <a:ln>
                  <a:noFill/>
                </a:ln>
                <a:solidFill>
                  <a:srgbClr val="273239"/>
                </a:solidFill>
                <a:effectLst/>
                <a:latin typeface="Arial" panose="020B0604020202020204" pitchFamily="34" charset="0"/>
                <a:cs typeface="Arial" panose="020B0604020202020204" pitchFamily="34" charset="0"/>
              </a:rPr>
              <a:t> cycle we find out that it is a register reference instruction for complement </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en-US" altLang="en-US" sz="2400" b="0" i="0" u="none" strike="noStrike" cap="none" normalizeH="0" baseline="0" dirty="0" smtClean="0">
                <a:ln>
                  <a:noFill/>
                </a:ln>
                <a:solidFill>
                  <a:srgbClr val="273239"/>
                </a:solidFill>
                <a:effectLst/>
                <a:latin typeface="Arial" panose="020B0604020202020204" pitchFamily="34" charset="0"/>
                <a:cs typeface="Arial" panose="020B0604020202020204" pitchFamily="34" charset="0"/>
              </a:rPr>
              <a:t>accumulator.</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smtClean="0">
                <a:ln>
                  <a:noFill/>
                </a:ln>
                <a:solidFill>
                  <a:srgbClr val="273239"/>
                </a:solidFill>
                <a:effectLst/>
                <a:latin typeface="Arial" panose="020B0604020202020204" pitchFamily="34" charset="0"/>
                <a:cs typeface="Arial" panose="020B0604020202020204" pitchFamily="34" charset="0"/>
              </a:rPr>
              <a:t>Hence, AC ← ~AC</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0" lang="en-US" altLang="en-US" sz="2400" b="1" i="0" u="none" strike="noStrike" cap="none" normalizeH="0" baseline="0" dirty="0" err="1" smtClean="0">
                <a:ln>
                  <a:noFill/>
                </a:ln>
                <a:solidFill>
                  <a:srgbClr val="273239"/>
                </a:solidFill>
                <a:effectLst/>
                <a:latin typeface="Arial" panose="020B0604020202020204" pitchFamily="34" charset="0"/>
                <a:cs typeface="Arial" panose="020B0604020202020204" pitchFamily="34" charset="0"/>
              </a:rPr>
              <a:t>Input/Output</a:t>
            </a:r>
            <a:r>
              <a:rPr kumimoji="0" lang="en-US" altLang="en-US" sz="2400" b="1" i="0" u="none" strike="noStrike" cap="none" normalizeH="0" baseline="0" dirty="0" smtClean="0">
                <a:ln>
                  <a:noFill/>
                </a:ln>
                <a:solidFill>
                  <a:srgbClr val="273239"/>
                </a:solidFill>
                <a:effectLst/>
                <a:latin typeface="Arial" panose="020B0604020202020204" pitchFamily="34" charset="0"/>
                <a:cs typeface="Arial" panose="020B0604020202020204" pitchFamily="34" charset="0"/>
              </a:rPr>
              <a:t> –</a:t>
            </a:r>
            <a:r>
              <a:rPr kumimoji="0" lang="en-US" altLang="en-US" sz="2400" b="0" i="0" u="none" strike="noStrike" cap="none" normalizeH="0" baseline="0" dirty="0" smtClean="0">
                <a:ln>
                  <a:noFill/>
                </a:ln>
                <a:solidFill>
                  <a:srgbClr val="273239"/>
                </a:solidFill>
                <a:effectLst/>
                <a:latin typeface="Arial" panose="020B0604020202020204" pitchFamily="34" charset="0"/>
                <a:cs typeface="Arial" panose="020B0604020202020204" pitchFamily="34" charset="0"/>
              </a:rPr>
              <a:t> These instructions are for communication between computer </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0" lang="en-US" altLang="en-US" sz="2400" b="0" i="0" u="none" strike="noStrike" cap="none" normalizeH="0" baseline="0" dirty="0" smtClean="0">
                <a:ln>
                  <a:noFill/>
                </a:ln>
                <a:solidFill>
                  <a:srgbClr val="273239"/>
                </a:solidFill>
                <a:effectLst/>
                <a:latin typeface="Arial" panose="020B0604020202020204" pitchFamily="34" charset="0"/>
                <a:cs typeface="Arial" panose="020B0604020202020204" pitchFamily="34" charset="0"/>
              </a:rPr>
              <a:t>and outside environment. The IR(14 – 12) is 111 </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0" lang="en-US" altLang="en-US" sz="2400" b="0" i="0" u="none" strike="noStrike" cap="none" normalizeH="0" baseline="0" dirty="0" smtClean="0">
                <a:ln>
                  <a:noFill/>
                </a:ln>
                <a:solidFill>
                  <a:srgbClr val="273239"/>
                </a:solidFill>
                <a:effectLst/>
                <a:latin typeface="Arial" panose="020B0604020202020204" pitchFamily="34" charset="0"/>
                <a:cs typeface="Arial" panose="020B0604020202020204" pitchFamily="34" charset="0"/>
              </a:rPr>
              <a:t>(differentiates it from memory reference) and IR(15) is 1 (differentiates it </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0" lang="en-US" altLang="en-US" sz="2400" b="0" i="0" u="none" strike="noStrike" cap="none" normalizeH="0" baseline="0" dirty="0" smtClean="0">
                <a:ln>
                  <a:noFill/>
                </a:ln>
                <a:solidFill>
                  <a:srgbClr val="273239"/>
                </a:solidFill>
                <a:effectLst/>
                <a:latin typeface="Arial" panose="020B0604020202020204" pitchFamily="34" charset="0"/>
                <a:cs typeface="Arial" panose="020B0604020202020204" pitchFamily="34" charset="0"/>
              </a:rPr>
              <a:t>from register reference instructions). The rest 12 bits specify I/O operation.</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rPr>
              <a:t/>
            </a:r>
            <a:br>
              <a:rPr kumimoji="0" lang="en-US" altLang="en-US" sz="2400"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rPr>
            </a:br>
            <a:endParaRPr kumimoji="0" lang="en-US" altLang="en-US" sz="2400"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6901413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2"/>
          <a:srcRect l="26031" b="6217"/>
          <a:stretch/>
        </p:blipFill>
        <p:spPr>
          <a:xfrm>
            <a:off x="1584960" y="707046"/>
            <a:ext cx="7833360" cy="5583835"/>
          </a:xfrm>
          <a:prstGeom prst="rect">
            <a:avLst/>
          </a:prstGeom>
        </p:spPr>
      </p:pic>
    </p:spTree>
    <p:extLst>
      <p:ext uri="{BB962C8B-B14F-4D97-AF65-F5344CB8AC3E}">
        <p14:creationId xmlns:p14="http://schemas.microsoft.com/office/powerpoint/2010/main" val="40510296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Input-Output Instructions</a:t>
            </a:r>
            <a:br>
              <a:rPr lang="en-US" dirty="0"/>
            </a:br>
            <a:endParaRPr lang="en-US" dirty="0"/>
          </a:p>
        </p:txBody>
      </p:sp>
      <p:pic>
        <p:nvPicPr>
          <p:cNvPr id="5122" name="Picture 2" descr="Lightbox"/>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000685" y="3006436"/>
            <a:ext cx="7287490" cy="12172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543214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752600" y="700451"/>
            <a:ext cx="6651312" cy="1255885"/>
          </a:xfrm>
          <a:prstGeom prst="rect">
            <a:avLst/>
          </a:prstGeom>
        </p:spPr>
      </p:pic>
      <p:sp>
        <p:nvSpPr>
          <p:cNvPr id="3" name="Content Placeholder 2"/>
          <p:cNvSpPr>
            <a:spLocks noGrp="1"/>
          </p:cNvSpPr>
          <p:nvPr>
            <p:ph idx="1"/>
          </p:nvPr>
        </p:nvSpPr>
        <p:spPr/>
        <p:txBody>
          <a:bodyPr/>
          <a:lstStyle/>
          <a:p>
            <a:r>
              <a:rPr lang="en-US" dirty="0"/>
              <a:t>T</a:t>
            </a:r>
            <a:r>
              <a:rPr lang="en-US" dirty="0" smtClean="0"/>
              <a:t>he </a:t>
            </a:r>
            <a:r>
              <a:rPr lang="en-US" dirty="0"/>
              <a:t>input-output instructions enable the data transfer from and to input and output devices like keyboard, memory disks, monitor, etc. With the help of input-output instructions, the computer system receives data input from users and sends output to users. </a:t>
            </a:r>
            <a:endParaRPr lang="en-US" dirty="0" smtClean="0"/>
          </a:p>
          <a:p>
            <a:r>
              <a:rPr lang="en-US" dirty="0" smtClean="0"/>
              <a:t>Similar </a:t>
            </a:r>
            <a:r>
              <a:rPr lang="en-US" dirty="0"/>
              <a:t>to register reference instructions, the input-output instructions also do not require a memory reference. It is identified by the opcode 111 with a 1 at the leftmost of the instruction. The rest 12-bits are used to represent the type of input/output operation to be performed.</a:t>
            </a:r>
          </a:p>
          <a:p>
            <a:endParaRPr lang="en-US" dirty="0"/>
          </a:p>
        </p:txBody>
      </p:sp>
    </p:spTree>
    <p:extLst>
      <p:ext uri="{BB962C8B-B14F-4D97-AF65-F5344CB8AC3E}">
        <p14:creationId xmlns:p14="http://schemas.microsoft.com/office/powerpoint/2010/main" val="42221177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types </a:t>
            </a:r>
            <a:r>
              <a:rPr lang="en-US" dirty="0"/>
              <a:t>of instructions</a:t>
            </a:r>
          </a:p>
        </p:txBody>
      </p:sp>
      <p:sp>
        <p:nvSpPr>
          <p:cNvPr id="3" name="Content Placeholder 2"/>
          <p:cNvSpPr>
            <a:spLocks noGrp="1"/>
          </p:cNvSpPr>
          <p:nvPr>
            <p:ph idx="1"/>
          </p:nvPr>
        </p:nvSpPr>
        <p:spPr/>
        <p:txBody>
          <a:bodyPr/>
          <a:lstStyle/>
          <a:p>
            <a:pPr lvl="0"/>
            <a:r>
              <a:rPr lang="en-US" dirty="0"/>
              <a:t>Data transfer instructions</a:t>
            </a:r>
          </a:p>
          <a:p>
            <a:pPr lvl="0"/>
            <a:r>
              <a:rPr lang="en-US" dirty="0"/>
              <a:t>Data manipulation instructions</a:t>
            </a:r>
          </a:p>
          <a:p>
            <a:pPr lvl="0"/>
            <a:r>
              <a:rPr lang="en-US" dirty="0"/>
              <a:t>Program sequencing and control instructions</a:t>
            </a:r>
          </a:p>
          <a:p>
            <a:pPr lvl="0"/>
            <a:r>
              <a:rPr lang="en-US" dirty="0"/>
              <a:t>Input and output instructions</a:t>
            </a:r>
          </a:p>
          <a:p>
            <a:endParaRPr lang="en-US" dirty="0"/>
          </a:p>
        </p:txBody>
      </p:sp>
    </p:spTree>
    <p:extLst>
      <p:ext uri="{BB962C8B-B14F-4D97-AF65-F5344CB8AC3E}">
        <p14:creationId xmlns:p14="http://schemas.microsoft.com/office/powerpoint/2010/main" val="376839373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eg</a:t>
            </a:r>
            <a:endParaRPr lang="en-US" dirty="0"/>
          </a:p>
        </p:txBody>
      </p:sp>
      <p:sp>
        <p:nvSpPr>
          <p:cNvPr id="3" name="Content Placeholder 2"/>
          <p:cNvSpPr>
            <a:spLocks noGrp="1"/>
          </p:cNvSpPr>
          <p:nvPr>
            <p:ph idx="1"/>
          </p:nvPr>
        </p:nvSpPr>
        <p:spPr/>
        <p:txBody>
          <a:bodyPr/>
          <a:lstStyle/>
          <a:p>
            <a:pPr fontAlgn="base"/>
            <a:r>
              <a:rPr lang="en-US" b="1" dirty="0"/>
              <a:t>Example –</a:t>
            </a:r>
            <a:r>
              <a:rPr lang="en-US" dirty="0"/>
              <a:t/>
            </a:r>
            <a:br>
              <a:rPr lang="en-US" dirty="0"/>
            </a:br>
            <a:r>
              <a:rPr lang="en-US" dirty="0"/>
              <a:t>IR register contains = 1111100000000000, i.e. INP after fetch and decode cycle we find out that it is an input/output instruction for </a:t>
            </a:r>
            <a:r>
              <a:rPr lang="en-US" dirty="0" err="1"/>
              <a:t>inputing</a:t>
            </a:r>
            <a:r>
              <a:rPr lang="en-US" dirty="0"/>
              <a:t> character. Hence, INPUT character from peripheral device.</a:t>
            </a:r>
          </a:p>
          <a:p>
            <a:pPr fontAlgn="base"/>
            <a:r>
              <a:rPr lang="en-US" dirty="0"/>
              <a:t>The set of instructions incorporated in16 bit IR register are:</a:t>
            </a:r>
          </a:p>
          <a:p>
            <a:pPr fontAlgn="base"/>
            <a:r>
              <a:rPr lang="en-US" dirty="0"/>
              <a:t>Arithmetic, logical and shift instructions (and, add, complement, circulate left, right, </a:t>
            </a:r>
            <a:r>
              <a:rPr lang="en-US" dirty="0" err="1"/>
              <a:t>etc</a:t>
            </a:r>
            <a:r>
              <a:rPr lang="en-US" dirty="0"/>
              <a:t>)</a:t>
            </a:r>
          </a:p>
          <a:p>
            <a:pPr fontAlgn="base"/>
            <a:r>
              <a:rPr lang="en-US" dirty="0"/>
              <a:t>To move information to and from memory (store the accumulator, load the accumulator)</a:t>
            </a:r>
          </a:p>
          <a:p>
            <a:pPr fontAlgn="base"/>
            <a:r>
              <a:rPr lang="en-US" dirty="0"/>
              <a:t>Program control instructions with status conditions (branch, skip)</a:t>
            </a:r>
          </a:p>
          <a:p>
            <a:pPr fontAlgn="base"/>
            <a:r>
              <a:rPr lang="en-US" dirty="0"/>
              <a:t>Input output instructions (input character, output character)</a:t>
            </a:r>
          </a:p>
          <a:p>
            <a:endParaRPr lang="en-US" dirty="0"/>
          </a:p>
        </p:txBody>
      </p:sp>
    </p:spTree>
    <p:extLst>
      <p:ext uri="{BB962C8B-B14F-4D97-AF65-F5344CB8AC3E}">
        <p14:creationId xmlns:p14="http://schemas.microsoft.com/office/powerpoint/2010/main" val="287961507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2"/>
          <a:srcRect l="26467" b="9705"/>
          <a:stretch/>
        </p:blipFill>
        <p:spPr>
          <a:xfrm>
            <a:off x="1463040" y="571386"/>
            <a:ext cx="8267148" cy="5707495"/>
          </a:xfrm>
          <a:prstGeom prst="rect">
            <a:avLst/>
          </a:prstGeom>
        </p:spPr>
      </p:pic>
    </p:spTree>
    <p:extLst>
      <p:ext uri="{BB962C8B-B14F-4D97-AF65-F5344CB8AC3E}">
        <p14:creationId xmlns:p14="http://schemas.microsoft.com/office/powerpoint/2010/main" val="87488575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3"/>
          <a:srcRect l="26031" b="7768"/>
          <a:stretch/>
        </p:blipFill>
        <p:spPr>
          <a:xfrm>
            <a:off x="1767840" y="604707"/>
            <a:ext cx="7772400" cy="5448796"/>
          </a:xfrm>
          <a:prstGeom prst="rect">
            <a:avLst/>
          </a:prstGeom>
        </p:spPr>
      </p:pic>
    </p:spTree>
    <p:extLst>
      <p:ext uri="{BB962C8B-B14F-4D97-AF65-F5344CB8AC3E}">
        <p14:creationId xmlns:p14="http://schemas.microsoft.com/office/powerpoint/2010/main" val="186145475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2"/>
          <a:srcRect l="21673" t="23246" r="36490" b="35672"/>
          <a:stretch/>
        </p:blipFill>
        <p:spPr>
          <a:xfrm>
            <a:off x="1126901" y="960121"/>
            <a:ext cx="8078059" cy="4459764"/>
          </a:xfrm>
          <a:prstGeom prst="rect">
            <a:avLst/>
          </a:prstGeom>
        </p:spPr>
      </p:pic>
    </p:spTree>
    <p:extLst>
      <p:ext uri="{BB962C8B-B14F-4D97-AF65-F5344CB8AC3E}">
        <p14:creationId xmlns:p14="http://schemas.microsoft.com/office/powerpoint/2010/main" val="295721731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Computer Organization | RISC and CISC</a:t>
            </a:r>
            <a:br>
              <a:rPr lang="en-US" b="1" dirty="0"/>
            </a:br>
            <a:endParaRPr lang="en-US" dirty="0"/>
          </a:p>
        </p:txBody>
      </p:sp>
      <p:sp>
        <p:nvSpPr>
          <p:cNvPr id="3" name="Content Placeholder 2"/>
          <p:cNvSpPr>
            <a:spLocks noGrp="1"/>
          </p:cNvSpPr>
          <p:nvPr>
            <p:ph idx="1"/>
          </p:nvPr>
        </p:nvSpPr>
        <p:spPr/>
        <p:txBody>
          <a:bodyPr>
            <a:normAutofit fontScale="92500" lnSpcReduction="10000"/>
          </a:bodyPr>
          <a:lstStyle/>
          <a:p>
            <a:pPr fontAlgn="base"/>
            <a:r>
              <a:rPr lang="en-US" b="1" dirty="0"/>
              <a:t>Reduced Instruction Set Architecture (RISC) –</a:t>
            </a:r>
            <a:r>
              <a:rPr lang="en-US" dirty="0"/>
              <a:t> </a:t>
            </a:r>
            <a:br>
              <a:rPr lang="en-US" dirty="0"/>
            </a:br>
            <a:r>
              <a:rPr lang="en-US" dirty="0"/>
              <a:t>The main idea behind this is to make hardware simpler by using an instruction set composed of a few basic steps for loading, evaluating, and storing operations just like a load command will load data, a store command will store the data. </a:t>
            </a:r>
          </a:p>
          <a:p>
            <a:pPr fontAlgn="base"/>
            <a:r>
              <a:rPr lang="en-US" b="1" dirty="0"/>
              <a:t>Complex Instruction Set Architecture (CISC) –</a:t>
            </a:r>
            <a:r>
              <a:rPr lang="en-US" dirty="0"/>
              <a:t> </a:t>
            </a:r>
            <a:br>
              <a:rPr lang="en-US" dirty="0"/>
            </a:br>
            <a:r>
              <a:rPr lang="en-US" dirty="0"/>
              <a:t>The main idea is that a single instruction will do all loading, evaluating, and storing operations just like a multiplication command will do stuff like loading data, evaluating, and storing it, hence it’s complex. </a:t>
            </a:r>
          </a:p>
          <a:p>
            <a:pPr fontAlgn="base"/>
            <a:r>
              <a:rPr lang="en-US" dirty="0"/>
              <a:t>Both approaches try to increase the CPU performance </a:t>
            </a:r>
          </a:p>
          <a:p>
            <a:pPr fontAlgn="base"/>
            <a:r>
              <a:rPr lang="en-US" b="1" dirty="0"/>
              <a:t>RISC:</a:t>
            </a:r>
            <a:r>
              <a:rPr lang="en-US" dirty="0"/>
              <a:t> Reduce the cycles per instruction at the cost of the number of instructions per program. </a:t>
            </a:r>
            <a:br>
              <a:rPr lang="en-US" dirty="0"/>
            </a:br>
            <a:r>
              <a:rPr lang="en-US" dirty="0"/>
              <a:t> </a:t>
            </a:r>
          </a:p>
          <a:p>
            <a:pPr fontAlgn="base"/>
            <a:r>
              <a:rPr lang="en-US" b="1" dirty="0"/>
              <a:t>CISC:</a:t>
            </a:r>
            <a:r>
              <a:rPr lang="en-US" dirty="0"/>
              <a:t> The CISC approach attempts to minimize the number of instructions per program but at the cost of an increase in the number of cycles per instruction. </a:t>
            </a:r>
          </a:p>
          <a:p>
            <a:endParaRPr lang="en-US" dirty="0"/>
          </a:p>
        </p:txBody>
      </p:sp>
    </p:spTree>
    <p:extLst>
      <p:ext uri="{BB962C8B-B14F-4D97-AF65-F5344CB8AC3E}">
        <p14:creationId xmlns:p14="http://schemas.microsoft.com/office/powerpoint/2010/main" val="268401440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endParaRPr lang="en-US"/>
          </a:p>
        </p:txBody>
      </p:sp>
      <p:pic>
        <p:nvPicPr>
          <p:cNvPr id="7170" name="Picture 2" descr="Lightbox"/>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a:xfrm>
            <a:off x="1066800" y="2926080"/>
            <a:ext cx="9328948" cy="1188288"/>
          </a:xfrm>
        </p:spPr>
      </p:pic>
    </p:spTree>
    <p:extLst>
      <p:ext uri="{BB962C8B-B14F-4D97-AF65-F5344CB8AC3E}">
        <p14:creationId xmlns:p14="http://schemas.microsoft.com/office/powerpoint/2010/main" val="240914355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92500" lnSpcReduction="10000"/>
          </a:bodyPr>
          <a:lstStyle/>
          <a:p>
            <a:pPr fontAlgn="base"/>
            <a:r>
              <a:rPr lang="en-US" dirty="0"/>
              <a:t>Earlier when programming was done using assembly language, a need was felt to make instruction do more tasks because programming in assembly was tedious and error-prone due to which CISC architecture evolved but with the </a:t>
            </a:r>
            <a:r>
              <a:rPr lang="en-US" dirty="0" err="1"/>
              <a:t>uprise</a:t>
            </a:r>
            <a:r>
              <a:rPr lang="en-US" dirty="0"/>
              <a:t> of high-level language dependency on assembly reduced RISC architecture prevailed. </a:t>
            </a:r>
          </a:p>
          <a:p>
            <a:pPr fontAlgn="base"/>
            <a:r>
              <a:rPr lang="en-US" b="1" dirty="0"/>
              <a:t>Characteristic of RISC –</a:t>
            </a:r>
            <a:r>
              <a:rPr lang="en-US" dirty="0"/>
              <a:t> </a:t>
            </a:r>
          </a:p>
          <a:p>
            <a:pPr fontAlgn="base"/>
            <a:r>
              <a:rPr lang="en-US" dirty="0"/>
              <a:t>Simpler instruction, hence simple instruction decoding.</a:t>
            </a:r>
          </a:p>
          <a:p>
            <a:pPr fontAlgn="base"/>
            <a:r>
              <a:rPr lang="en-US" dirty="0"/>
              <a:t>Instruction comes undersize of one word.</a:t>
            </a:r>
          </a:p>
          <a:p>
            <a:pPr fontAlgn="base"/>
            <a:r>
              <a:rPr lang="en-US" dirty="0"/>
              <a:t>Instruction takes a single clock cycle to get executed.</a:t>
            </a:r>
          </a:p>
          <a:p>
            <a:pPr fontAlgn="base"/>
            <a:r>
              <a:rPr lang="en-US" dirty="0"/>
              <a:t>More general-purpose registers.</a:t>
            </a:r>
          </a:p>
          <a:p>
            <a:pPr fontAlgn="base"/>
            <a:r>
              <a:rPr lang="en-US" dirty="0"/>
              <a:t>Simple Addressing Modes.</a:t>
            </a:r>
          </a:p>
          <a:p>
            <a:pPr fontAlgn="base"/>
            <a:r>
              <a:rPr lang="en-US" dirty="0"/>
              <a:t>Fewer Data types.</a:t>
            </a:r>
          </a:p>
          <a:p>
            <a:pPr fontAlgn="base"/>
            <a:r>
              <a:rPr lang="en-US" dirty="0"/>
              <a:t>A pipeline can be achieved. </a:t>
            </a:r>
          </a:p>
          <a:p>
            <a:endParaRPr lang="en-US" dirty="0"/>
          </a:p>
        </p:txBody>
      </p:sp>
    </p:spTree>
    <p:extLst>
      <p:ext uri="{BB962C8B-B14F-4D97-AF65-F5344CB8AC3E}">
        <p14:creationId xmlns:p14="http://schemas.microsoft.com/office/powerpoint/2010/main" val="332869336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85000" lnSpcReduction="10000"/>
          </a:bodyPr>
          <a:lstStyle/>
          <a:p>
            <a:pPr fontAlgn="base"/>
            <a:r>
              <a:rPr lang="en-US" b="1" dirty="0"/>
              <a:t>Characteristic of CISC –</a:t>
            </a:r>
            <a:r>
              <a:rPr lang="en-US" dirty="0"/>
              <a:t> </a:t>
            </a:r>
          </a:p>
          <a:p>
            <a:pPr fontAlgn="base"/>
            <a:r>
              <a:rPr lang="en-US" dirty="0"/>
              <a:t>Complex instruction, hence complex instruction decoding.</a:t>
            </a:r>
          </a:p>
          <a:p>
            <a:pPr fontAlgn="base"/>
            <a:r>
              <a:rPr lang="en-US" dirty="0"/>
              <a:t>Instructions are larger than one-word size.</a:t>
            </a:r>
          </a:p>
          <a:p>
            <a:pPr fontAlgn="base"/>
            <a:r>
              <a:rPr lang="en-US" dirty="0"/>
              <a:t>Instruction may take more than a single clock cycle to get executed.</a:t>
            </a:r>
          </a:p>
          <a:p>
            <a:pPr fontAlgn="base"/>
            <a:r>
              <a:rPr lang="en-US" dirty="0"/>
              <a:t>Less number of general-purpose registers as operations get performed in memory itself.</a:t>
            </a:r>
          </a:p>
          <a:p>
            <a:pPr fontAlgn="base"/>
            <a:r>
              <a:rPr lang="en-US" dirty="0"/>
              <a:t>Complex Addressing Modes.</a:t>
            </a:r>
          </a:p>
          <a:p>
            <a:pPr fontAlgn="base"/>
            <a:r>
              <a:rPr lang="en-US" dirty="0"/>
              <a:t>More Data types. </a:t>
            </a:r>
          </a:p>
          <a:p>
            <a:pPr fontAlgn="base"/>
            <a:r>
              <a:rPr lang="en-US" b="1" dirty="0"/>
              <a:t>Example –</a:t>
            </a:r>
            <a:r>
              <a:rPr lang="en-US" dirty="0"/>
              <a:t> Suppose we have to add two 8-bit numbers: </a:t>
            </a:r>
          </a:p>
          <a:p>
            <a:pPr fontAlgn="base"/>
            <a:r>
              <a:rPr lang="en-US" b="1" dirty="0"/>
              <a:t>CISC approach:</a:t>
            </a:r>
            <a:r>
              <a:rPr lang="en-US" dirty="0"/>
              <a:t> There will be a single command or instruction for this like ADD which will perform the task.</a:t>
            </a:r>
          </a:p>
          <a:p>
            <a:pPr fontAlgn="base"/>
            <a:r>
              <a:rPr lang="en-US" b="1" dirty="0"/>
              <a:t>RISC approach:</a:t>
            </a:r>
            <a:r>
              <a:rPr lang="en-US" dirty="0"/>
              <a:t> Here programmer will write the first load command to load data in registers then it will use a suitable operator and then it will store the result in the desired location.</a:t>
            </a:r>
          </a:p>
          <a:p>
            <a:pPr fontAlgn="base"/>
            <a:r>
              <a:rPr lang="en-US" dirty="0"/>
              <a:t>So, add operation is divided into parts i.e. load, operate, store due to which RISC programs are longer and require more memory to get stored but require fewer transistors due to less complex command. </a:t>
            </a:r>
          </a:p>
          <a:p>
            <a:endParaRPr lang="en-US" dirty="0"/>
          </a:p>
        </p:txBody>
      </p:sp>
    </p:spTree>
    <p:extLst>
      <p:ext uri="{BB962C8B-B14F-4D97-AF65-F5344CB8AC3E}">
        <p14:creationId xmlns:p14="http://schemas.microsoft.com/office/powerpoint/2010/main" val="159213853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4161566205"/>
              </p:ext>
            </p:extLst>
          </p:nvPr>
        </p:nvGraphicFramePr>
        <p:xfrm>
          <a:off x="1051560" y="704939"/>
          <a:ext cx="9731596" cy="5334030"/>
        </p:xfrm>
        <a:graphic>
          <a:graphicData uri="http://schemas.openxmlformats.org/drawingml/2006/table">
            <a:tbl>
              <a:tblPr/>
              <a:tblGrid>
                <a:gridCol w="4865798">
                  <a:extLst>
                    <a:ext uri="{9D8B030D-6E8A-4147-A177-3AD203B41FA5}">
                      <a16:colId xmlns:a16="http://schemas.microsoft.com/office/drawing/2014/main" val="2863972354"/>
                    </a:ext>
                  </a:extLst>
                </a:gridCol>
                <a:gridCol w="4865798">
                  <a:extLst>
                    <a:ext uri="{9D8B030D-6E8A-4147-A177-3AD203B41FA5}">
                      <a16:colId xmlns:a16="http://schemas.microsoft.com/office/drawing/2014/main" val="655090577"/>
                    </a:ext>
                  </a:extLst>
                </a:gridCol>
              </a:tblGrid>
              <a:tr h="403650">
                <a:tc>
                  <a:txBody>
                    <a:bodyPr/>
                    <a:lstStyle/>
                    <a:p>
                      <a:pPr lvl="3" algn="l" fontAlgn="base"/>
                      <a:r>
                        <a:rPr lang="en-US" sz="1600" b="1" dirty="0">
                          <a:effectLst/>
                          <a:latin typeface="Arial" panose="020B0604020202020204" pitchFamily="34" charset="0"/>
                          <a:cs typeface="Arial" panose="020B0604020202020204" pitchFamily="34" charset="0"/>
                        </a:rPr>
                        <a:t>RISC</a:t>
                      </a:r>
                    </a:p>
                  </a:txBody>
                  <a:tcPr marL="79536" marR="79536" marT="79536" marB="79536" anchor="ctr">
                    <a:lnL>
                      <a:noFill/>
                    </a:lnL>
                    <a:lnR>
                      <a:noFill/>
                    </a:lnR>
                    <a:lnT>
                      <a:noFill/>
                    </a:lnT>
                    <a:lnB>
                      <a:noFill/>
                    </a:lnB>
                  </a:tcPr>
                </a:tc>
                <a:tc>
                  <a:txBody>
                    <a:bodyPr/>
                    <a:lstStyle/>
                    <a:p>
                      <a:pPr lvl="3" algn="l" fontAlgn="base"/>
                      <a:r>
                        <a:rPr lang="en-US" sz="1600" b="1" dirty="0">
                          <a:effectLst/>
                          <a:latin typeface="Arial" panose="020B0604020202020204" pitchFamily="34" charset="0"/>
                          <a:cs typeface="Arial" panose="020B0604020202020204" pitchFamily="34" charset="0"/>
                        </a:rPr>
                        <a:t>CISC</a:t>
                      </a:r>
                    </a:p>
                  </a:txBody>
                  <a:tcPr marL="79536" marR="79536" marT="79536" marB="79536" anchor="ctr">
                    <a:lnL>
                      <a:noFill/>
                    </a:lnL>
                    <a:lnR>
                      <a:noFill/>
                    </a:lnR>
                    <a:lnT>
                      <a:noFill/>
                    </a:lnT>
                    <a:lnB>
                      <a:noFill/>
                    </a:lnB>
                  </a:tcPr>
                </a:tc>
                <a:extLst>
                  <a:ext uri="{0D108BD9-81ED-4DB2-BD59-A6C34878D82A}">
                    <a16:rowId xmlns:a16="http://schemas.microsoft.com/office/drawing/2014/main" val="1524705836"/>
                  </a:ext>
                </a:extLst>
              </a:tr>
              <a:tr h="450653">
                <a:tc>
                  <a:txBody>
                    <a:bodyPr/>
                    <a:lstStyle/>
                    <a:p>
                      <a:pPr algn="l" fontAlgn="base"/>
                      <a:r>
                        <a:rPr lang="en-US" sz="1600" b="0">
                          <a:effectLst/>
                          <a:latin typeface="Arial" panose="020B0604020202020204" pitchFamily="34" charset="0"/>
                          <a:cs typeface="Arial" panose="020B0604020202020204" pitchFamily="34" charset="0"/>
                        </a:rPr>
                        <a:t>Focus on software</a:t>
                      </a:r>
                    </a:p>
                  </a:txBody>
                  <a:tcPr marL="79536" marR="79536" marT="111350" marB="111350" anchor="ctr">
                    <a:lnL>
                      <a:noFill/>
                    </a:lnL>
                    <a:lnR>
                      <a:noFill/>
                    </a:lnR>
                    <a:lnT>
                      <a:noFill/>
                    </a:lnT>
                    <a:lnB>
                      <a:noFill/>
                    </a:lnB>
                  </a:tcPr>
                </a:tc>
                <a:tc>
                  <a:txBody>
                    <a:bodyPr/>
                    <a:lstStyle/>
                    <a:p>
                      <a:pPr algn="l" fontAlgn="base"/>
                      <a:r>
                        <a:rPr lang="en-US" sz="1600" b="0">
                          <a:effectLst/>
                          <a:latin typeface="Arial" panose="020B0604020202020204" pitchFamily="34" charset="0"/>
                          <a:cs typeface="Arial" panose="020B0604020202020204" pitchFamily="34" charset="0"/>
                        </a:rPr>
                        <a:t>Focus on hardware</a:t>
                      </a:r>
                    </a:p>
                  </a:txBody>
                  <a:tcPr marL="79536" marR="79536" marT="111350" marB="111350" anchor="ctr">
                    <a:lnL>
                      <a:noFill/>
                    </a:lnL>
                    <a:lnR>
                      <a:noFill/>
                    </a:lnR>
                    <a:lnT>
                      <a:noFill/>
                    </a:lnT>
                    <a:lnB>
                      <a:noFill/>
                    </a:lnB>
                  </a:tcPr>
                </a:tc>
                <a:extLst>
                  <a:ext uri="{0D108BD9-81ED-4DB2-BD59-A6C34878D82A}">
                    <a16:rowId xmlns:a16="http://schemas.microsoft.com/office/drawing/2014/main" val="1669134568"/>
                  </a:ext>
                </a:extLst>
              </a:tr>
              <a:tr h="450653">
                <a:tc>
                  <a:txBody>
                    <a:bodyPr/>
                    <a:lstStyle/>
                    <a:p>
                      <a:pPr algn="l" fontAlgn="base"/>
                      <a:r>
                        <a:rPr lang="en-US" sz="1600" b="0" dirty="0">
                          <a:effectLst/>
                          <a:latin typeface="Arial" panose="020B0604020202020204" pitchFamily="34" charset="0"/>
                          <a:cs typeface="Arial" panose="020B0604020202020204" pitchFamily="34" charset="0"/>
                        </a:rPr>
                        <a:t>Uses only Hardwired control unit</a:t>
                      </a:r>
                    </a:p>
                  </a:txBody>
                  <a:tcPr marL="79536" marR="79536" marT="111350" marB="111350" anchor="ctr">
                    <a:lnL>
                      <a:noFill/>
                    </a:lnL>
                    <a:lnR>
                      <a:noFill/>
                    </a:lnR>
                    <a:lnT>
                      <a:noFill/>
                    </a:lnT>
                    <a:lnB>
                      <a:noFill/>
                    </a:lnB>
                  </a:tcPr>
                </a:tc>
                <a:tc>
                  <a:txBody>
                    <a:bodyPr/>
                    <a:lstStyle/>
                    <a:p>
                      <a:pPr algn="l" fontAlgn="base"/>
                      <a:r>
                        <a:rPr lang="en-US" sz="1600" b="0">
                          <a:effectLst/>
                          <a:latin typeface="Arial" panose="020B0604020202020204" pitchFamily="34" charset="0"/>
                          <a:cs typeface="Arial" panose="020B0604020202020204" pitchFamily="34" charset="0"/>
                        </a:rPr>
                        <a:t>Uses both hardwired and microprogrammed control unit</a:t>
                      </a:r>
                    </a:p>
                  </a:txBody>
                  <a:tcPr marL="79536" marR="79536" marT="111350" marB="111350" anchor="ctr">
                    <a:lnL>
                      <a:noFill/>
                    </a:lnL>
                    <a:lnR>
                      <a:noFill/>
                    </a:lnR>
                    <a:lnT>
                      <a:noFill/>
                    </a:lnT>
                    <a:lnB>
                      <a:noFill/>
                    </a:lnB>
                  </a:tcPr>
                </a:tc>
                <a:extLst>
                  <a:ext uri="{0D108BD9-81ED-4DB2-BD59-A6C34878D82A}">
                    <a16:rowId xmlns:a16="http://schemas.microsoft.com/office/drawing/2014/main" val="3672859319"/>
                  </a:ext>
                </a:extLst>
              </a:tr>
              <a:tr h="638425">
                <a:tc>
                  <a:txBody>
                    <a:bodyPr/>
                    <a:lstStyle/>
                    <a:p>
                      <a:pPr algn="l" fontAlgn="base"/>
                      <a:r>
                        <a:rPr lang="en-US" sz="1600" b="0" dirty="0">
                          <a:effectLst/>
                          <a:latin typeface="Arial" panose="020B0604020202020204" pitchFamily="34" charset="0"/>
                          <a:cs typeface="Arial" panose="020B0604020202020204" pitchFamily="34" charset="0"/>
                        </a:rPr>
                        <a:t>Transistors are used for more registers</a:t>
                      </a:r>
                    </a:p>
                  </a:txBody>
                  <a:tcPr marL="79536" marR="79536" marT="111350" marB="111350" anchor="ctr">
                    <a:lnL>
                      <a:noFill/>
                    </a:lnL>
                    <a:lnR>
                      <a:noFill/>
                    </a:lnR>
                    <a:lnT>
                      <a:noFill/>
                    </a:lnT>
                    <a:lnB>
                      <a:noFill/>
                    </a:lnB>
                  </a:tcPr>
                </a:tc>
                <a:tc>
                  <a:txBody>
                    <a:bodyPr/>
                    <a:lstStyle/>
                    <a:p>
                      <a:pPr algn="l" fontAlgn="base"/>
                      <a:r>
                        <a:rPr lang="en-US" sz="1600" b="0">
                          <a:effectLst/>
                          <a:latin typeface="Arial" panose="020B0604020202020204" pitchFamily="34" charset="0"/>
                          <a:cs typeface="Arial" panose="020B0604020202020204" pitchFamily="34" charset="0"/>
                        </a:rPr>
                        <a:t>Transistors are used for storing complex </a:t>
                      </a:r>
                      <a:br>
                        <a:rPr lang="en-US" sz="1600" b="0">
                          <a:effectLst/>
                          <a:latin typeface="Arial" panose="020B0604020202020204" pitchFamily="34" charset="0"/>
                          <a:cs typeface="Arial" panose="020B0604020202020204" pitchFamily="34" charset="0"/>
                        </a:rPr>
                      </a:br>
                      <a:r>
                        <a:rPr lang="en-US" sz="1600" b="0">
                          <a:effectLst/>
                          <a:latin typeface="Arial" panose="020B0604020202020204" pitchFamily="34" charset="0"/>
                          <a:cs typeface="Arial" panose="020B0604020202020204" pitchFamily="34" charset="0"/>
                        </a:rPr>
                        <a:t>Instructions</a:t>
                      </a:r>
                    </a:p>
                  </a:txBody>
                  <a:tcPr marL="79536" marR="79536" marT="111350" marB="111350" anchor="ctr">
                    <a:lnL>
                      <a:noFill/>
                    </a:lnL>
                    <a:lnR>
                      <a:noFill/>
                    </a:lnR>
                    <a:lnT>
                      <a:noFill/>
                    </a:lnT>
                    <a:lnB>
                      <a:noFill/>
                    </a:lnB>
                  </a:tcPr>
                </a:tc>
                <a:extLst>
                  <a:ext uri="{0D108BD9-81ED-4DB2-BD59-A6C34878D82A}">
                    <a16:rowId xmlns:a16="http://schemas.microsoft.com/office/drawing/2014/main" val="2565929437"/>
                  </a:ext>
                </a:extLst>
              </a:tr>
              <a:tr h="450653">
                <a:tc>
                  <a:txBody>
                    <a:bodyPr/>
                    <a:lstStyle/>
                    <a:p>
                      <a:pPr algn="l" fontAlgn="base"/>
                      <a:r>
                        <a:rPr lang="en-US" sz="1600" b="0">
                          <a:effectLst/>
                          <a:latin typeface="Arial" panose="020B0604020202020204" pitchFamily="34" charset="0"/>
                          <a:cs typeface="Arial" panose="020B0604020202020204" pitchFamily="34" charset="0"/>
                        </a:rPr>
                        <a:t>Fixed sized instructions</a:t>
                      </a:r>
                    </a:p>
                  </a:txBody>
                  <a:tcPr marL="79536" marR="79536" marT="111350" marB="111350" anchor="ctr">
                    <a:lnL>
                      <a:noFill/>
                    </a:lnL>
                    <a:lnR>
                      <a:noFill/>
                    </a:lnR>
                    <a:lnT>
                      <a:noFill/>
                    </a:lnT>
                    <a:lnB>
                      <a:noFill/>
                    </a:lnB>
                  </a:tcPr>
                </a:tc>
                <a:tc>
                  <a:txBody>
                    <a:bodyPr/>
                    <a:lstStyle/>
                    <a:p>
                      <a:pPr algn="l" fontAlgn="base"/>
                      <a:r>
                        <a:rPr lang="en-US" sz="1600" b="0">
                          <a:effectLst/>
                          <a:latin typeface="Arial" panose="020B0604020202020204" pitchFamily="34" charset="0"/>
                          <a:cs typeface="Arial" panose="020B0604020202020204" pitchFamily="34" charset="0"/>
                        </a:rPr>
                        <a:t>Variable sized instructions</a:t>
                      </a:r>
                    </a:p>
                  </a:txBody>
                  <a:tcPr marL="79536" marR="79536" marT="111350" marB="111350" anchor="ctr">
                    <a:lnL>
                      <a:noFill/>
                    </a:lnL>
                    <a:lnR>
                      <a:noFill/>
                    </a:lnR>
                    <a:lnT>
                      <a:noFill/>
                    </a:lnT>
                    <a:lnB>
                      <a:noFill/>
                    </a:lnB>
                  </a:tcPr>
                </a:tc>
                <a:extLst>
                  <a:ext uri="{0D108BD9-81ED-4DB2-BD59-A6C34878D82A}">
                    <a16:rowId xmlns:a16="http://schemas.microsoft.com/office/drawing/2014/main" val="1223862618"/>
                  </a:ext>
                </a:extLst>
              </a:tr>
              <a:tr h="450653">
                <a:tc>
                  <a:txBody>
                    <a:bodyPr/>
                    <a:lstStyle/>
                    <a:p>
                      <a:pPr algn="l" fontAlgn="base"/>
                      <a:r>
                        <a:rPr lang="en-US" sz="1600" b="0" dirty="0">
                          <a:effectLst/>
                          <a:latin typeface="Arial" panose="020B0604020202020204" pitchFamily="34" charset="0"/>
                          <a:cs typeface="Arial" panose="020B0604020202020204" pitchFamily="34" charset="0"/>
                        </a:rPr>
                        <a:t>Can perform only Register to Register Arithmetic operations</a:t>
                      </a:r>
                    </a:p>
                  </a:txBody>
                  <a:tcPr marL="79536" marR="79536" marT="111350" marB="111350" anchor="ctr">
                    <a:lnL>
                      <a:noFill/>
                    </a:lnL>
                    <a:lnR>
                      <a:noFill/>
                    </a:lnR>
                    <a:lnT>
                      <a:noFill/>
                    </a:lnT>
                    <a:lnB>
                      <a:noFill/>
                    </a:lnB>
                  </a:tcPr>
                </a:tc>
                <a:tc>
                  <a:txBody>
                    <a:bodyPr/>
                    <a:lstStyle/>
                    <a:p>
                      <a:pPr algn="l" fontAlgn="base"/>
                      <a:r>
                        <a:rPr lang="en-US" sz="1600" b="0">
                          <a:effectLst/>
                          <a:latin typeface="Arial" panose="020B0604020202020204" pitchFamily="34" charset="0"/>
                          <a:cs typeface="Arial" panose="020B0604020202020204" pitchFamily="34" charset="0"/>
                        </a:rPr>
                        <a:t>Can perform REG to REG or REG to MEM or MEM to MEM</a:t>
                      </a:r>
                    </a:p>
                  </a:txBody>
                  <a:tcPr marL="79536" marR="79536" marT="111350" marB="111350" anchor="ctr">
                    <a:lnL>
                      <a:noFill/>
                    </a:lnL>
                    <a:lnR>
                      <a:noFill/>
                    </a:lnR>
                    <a:lnT>
                      <a:noFill/>
                    </a:lnT>
                    <a:lnB>
                      <a:noFill/>
                    </a:lnB>
                  </a:tcPr>
                </a:tc>
                <a:extLst>
                  <a:ext uri="{0D108BD9-81ED-4DB2-BD59-A6C34878D82A}">
                    <a16:rowId xmlns:a16="http://schemas.microsoft.com/office/drawing/2014/main" val="933846932"/>
                  </a:ext>
                </a:extLst>
              </a:tr>
              <a:tr h="450653">
                <a:tc>
                  <a:txBody>
                    <a:bodyPr/>
                    <a:lstStyle/>
                    <a:p>
                      <a:pPr algn="l" fontAlgn="base"/>
                      <a:r>
                        <a:rPr lang="en-US" sz="1600" b="0">
                          <a:effectLst/>
                          <a:latin typeface="Arial" panose="020B0604020202020204" pitchFamily="34" charset="0"/>
                          <a:cs typeface="Arial" panose="020B0604020202020204" pitchFamily="34" charset="0"/>
                        </a:rPr>
                        <a:t>Requires more number of registers</a:t>
                      </a:r>
                    </a:p>
                  </a:txBody>
                  <a:tcPr marL="79536" marR="79536" marT="111350" marB="111350" anchor="ctr">
                    <a:lnL>
                      <a:noFill/>
                    </a:lnL>
                    <a:lnR>
                      <a:noFill/>
                    </a:lnR>
                    <a:lnT>
                      <a:noFill/>
                    </a:lnT>
                    <a:lnB>
                      <a:noFill/>
                    </a:lnB>
                  </a:tcPr>
                </a:tc>
                <a:tc>
                  <a:txBody>
                    <a:bodyPr/>
                    <a:lstStyle/>
                    <a:p>
                      <a:pPr algn="l" fontAlgn="base"/>
                      <a:r>
                        <a:rPr lang="en-US" sz="1600" b="0">
                          <a:effectLst/>
                          <a:latin typeface="Arial" panose="020B0604020202020204" pitchFamily="34" charset="0"/>
                          <a:cs typeface="Arial" panose="020B0604020202020204" pitchFamily="34" charset="0"/>
                        </a:rPr>
                        <a:t>Requires less number of registers</a:t>
                      </a:r>
                    </a:p>
                  </a:txBody>
                  <a:tcPr marL="79536" marR="79536" marT="111350" marB="111350" anchor="ctr">
                    <a:lnL>
                      <a:noFill/>
                    </a:lnL>
                    <a:lnR>
                      <a:noFill/>
                    </a:lnR>
                    <a:lnT>
                      <a:noFill/>
                    </a:lnT>
                    <a:lnB>
                      <a:noFill/>
                    </a:lnB>
                  </a:tcPr>
                </a:tc>
                <a:extLst>
                  <a:ext uri="{0D108BD9-81ED-4DB2-BD59-A6C34878D82A}">
                    <a16:rowId xmlns:a16="http://schemas.microsoft.com/office/drawing/2014/main" val="4167655299"/>
                  </a:ext>
                </a:extLst>
              </a:tr>
              <a:tr h="450653">
                <a:tc>
                  <a:txBody>
                    <a:bodyPr/>
                    <a:lstStyle/>
                    <a:p>
                      <a:pPr algn="l" fontAlgn="base"/>
                      <a:r>
                        <a:rPr lang="en-US" sz="1600" b="0">
                          <a:effectLst/>
                          <a:latin typeface="Arial" panose="020B0604020202020204" pitchFamily="34" charset="0"/>
                          <a:cs typeface="Arial" panose="020B0604020202020204" pitchFamily="34" charset="0"/>
                        </a:rPr>
                        <a:t>Code size is large</a:t>
                      </a:r>
                    </a:p>
                  </a:txBody>
                  <a:tcPr marL="79536" marR="79536" marT="111350" marB="111350" anchor="ctr">
                    <a:lnL>
                      <a:noFill/>
                    </a:lnL>
                    <a:lnR>
                      <a:noFill/>
                    </a:lnR>
                    <a:lnT>
                      <a:noFill/>
                    </a:lnT>
                    <a:lnB>
                      <a:noFill/>
                    </a:lnB>
                  </a:tcPr>
                </a:tc>
                <a:tc>
                  <a:txBody>
                    <a:bodyPr/>
                    <a:lstStyle/>
                    <a:p>
                      <a:pPr algn="l" fontAlgn="base"/>
                      <a:r>
                        <a:rPr lang="en-US" sz="1600" b="0">
                          <a:effectLst/>
                          <a:latin typeface="Arial" panose="020B0604020202020204" pitchFamily="34" charset="0"/>
                          <a:cs typeface="Arial" panose="020B0604020202020204" pitchFamily="34" charset="0"/>
                        </a:rPr>
                        <a:t>Code size is small</a:t>
                      </a:r>
                    </a:p>
                  </a:txBody>
                  <a:tcPr marL="79536" marR="79536" marT="111350" marB="111350" anchor="ctr">
                    <a:lnL>
                      <a:noFill/>
                    </a:lnL>
                    <a:lnR>
                      <a:noFill/>
                    </a:lnR>
                    <a:lnT>
                      <a:noFill/>
                    </a:lnT>
                    <a:lnB>
                      <a:noFill/>
                    </a:lnB>
                  </a:tcPr>
                </a:tc>
                <a:extLst>
                  <a:ext uri="{0D108BD9-81ED-4DB2-BD59-A6C34878D82A}">
                    <a16:rowId xmlns:a16="http://schemas.microsoft.com/office/drawing/2014/main" val="3195884194"/>
                  </a:ext>
                </a:extLst>
              </a:tr>
              <a:tr h="450653">
                <a:tc>
                  <a:txBody>
                    <a:bodyPr/>
                    <a:lstStyle/>
                    <a:p>
                      <a:pPr algn="l" fontAlgn="base"/>
                      <a:r>
                        <a:rPr lang="en-US" sz="1600" b="0">
                          <a:effectLst/>
                          <a:latin typeface="Arial" panose="020B0604020202020204" pitchFamily="34" charset="0"/>
                          <a:cs typeface="Arial" panose="020B0604020202020204" pitchFamily="34" charset="0"/>
                        </a:rPr>
                        <a:t>An instruction executed in a single clock cycle</a:t>
                      </a:r>
                    </a:p>
                  </a:txBody>
                  <a:tcPr marL="79536" marR="79536" marT="111350" marB="111350" anchor="ctr">
                    <a:lnL>
                      <a:noFill/>
                    </a:lnL>
                    <a:lnR>
                      <a:noFill/>
                    </a:lnR>
                    <a:lnT>
                      <a:noFill/>
                    </a:lnT>
                    <a:lnB>
                      <a:noFill/>
                    </a:lnB>
                  </a:tcPr>
                </a:tc>
                <a:tc>
                  <a:txBody>
                    <a:bodyPr/>
                    <a:lstStyle/>
                    <a:p>
                      <a:pPr algn="l" fontAlgn="base"/>
                      <a:r>
                        <a:rPr lang="en-US" sz="1600" b="0">
                          <a:effectLst/>
                          <a:latin typeface="Arial" panose="020B0604020202020204" pitchFamily="34" charset="0"/>
                          <a:cs typeface="Arial" panose="020B0604020202020204" pitchFamily="34" charset="0"/>
                        </a:rPr>
                        <a:t>Instruction takes more than one clock cycle</a:t>
                      </a:r>
                    </a:p>
                  </a:txBody>
                  <a:tcPr marL="79536" marR="79536" marT="111350" marB="111350" anchor="ctr">
                    <a:lnL>
                      <a:noFill/>
                    </a:lnL>
                    <a:lnR>
                      <a:noFill/>
                    </a:lnR>
                    <a:lnT>
                      <a:noFill/>
                    </a:lnT>
                    <a:lnB>
                      <a:noFill/>
                    </a:lnB>
                  </a:tcPr>
                </a:tc>
                <a:extLst>
                  <a:ext uri="{0D108BD9-81ED-4DB2-BD59-A6C34878D82A}">
                    <a16:rowId xmlns:a16="http://schemas.microsoft.com/office/drawing/2014/main" val="3393435505"/>
                  </a:ext>
                </a:extLst>
              </a:tr>
              <a:tr h="450653">
                <a:tc>
                  <a:txBody>
                    <a:bodyPr/>
                    <a:lstStyle/>
                    <a:p>
                      <a:pPr algn="l" fontAlgn="base"/>
                      <a:r>
                        <a:rPr lang="en-US" sz="1600" b="0">
                          <a:effectLst/>
                          <a:latin typeface="Arial" panose="020B0604020202020204" pitchFamily="34" charset="0"/>
                          <a:cs typeface="Arial" panose="020B0604020202020204" pitchFamily="34" charset="0"/>
                        </a:rPr>
                        <a:t>An instruction fit in one word</a:t>
                      </a:r>
                    </a:p>
                  </a:txBody>
                  <a:tcPr marL="79536" marR="79536" marT="111350" marB="111350" anchor="ctr">
                    <a:lnL>
                      <a:noFill/>
                    </a:lnL>
                    <a:lnR>
                      <a:noFill/>
                    </a:lnR>
                    <a:lnT>
                      <a:noFill/>
                    </a:lnT>
                    <a:lnB>
                      <a:noFill/>
                    </a:lnB>
                  </a:tcPr>
                </a:tc>
                <a:tc>
                  <a:txBody>
                    <a:bodyPr/>
                    <a:lstStyle/>
                    <a:p>
                      <a:pPr algn="l" fontAlgn="base"/>
                      <a:r>
                        <a:rPr lang="en-US" sz="1600" b="0" dirty="0">
                          <a:effectLst/>
                          <a:latin typeface="Arial" panose="020B0604020202020204" pitchFamily="34" charset="0"/>
                          <a:cs typeface="Arial" panose="020B0604020202020204" pitchFamily="34" charset="0"/>
                        </a:rPr>
                        <a:t>Instructions are larger than the size of one word</a:t>
                      </a:r>
                    </a:p>
                  </a:txBody>
                  <a:tcPr marL="79536" marR="79536" marT="111350" marB="111350" anchor="ctr">
                    <a:lnL>
                      <a:noFill/>
                    </a:lnL>
                    <a:lnR>
                      <a:noFill/>
                    </a:lnR>
                    <a:lnT>
                      <a:noFill/>
                    </a:lnT>
                    <a:lnB>
                      <a:noFill/>
                    </a:lnB>
                  </a:tcPr>
                </a:tc>
                <a:extLst>
                  <a:ext uri="{0D108BD9-81ED-4DB2-BD59-A6C34878D82A}">
                    <a16:rowId xmlns:a16="http://schemas.microsoft.com/office/drawing/2014/main" val="1996261616"/>
                  </a:ext>
                </a:extLst>
              </a:tr>
            </a:tbl>
          </a:graphicData>
        </a:graphic>
      </p:graphicFrame>
      <p:sp>
        <p:nvSpPr>
          <p:cNvPr id="5" name="Rectangle 1"/>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smtClean="0">
                <a:ln>
                  <a:noFill/>
                </a:ln>
                <a:solidFill>
                  <a:srgbClr val="273239"/>
                </a:solidFill>
                <a:effectLst/>
                <a:latin typeface="urw-din"/>
              </a:rPr>
              <a:t>Difference –</a:t>
            </a:r>
            <a:r>
              <a:rPr kumimoji="0" lang="en-US" altLang="en-US" sz="1200" b="0" i="0" u="none" strike="noStrike" cap="none" normalizeH="0" baseline="0" smtClean="0">
                <a:ln>
                  <a:noFill/>
                </a:ln>
                <a:solidFill>
                  <a:srgbClr val="273239"/>
                </a:solidFill>
                <a:effectLst/>
                <a:latin typeface="urw-din"/>
              </a:rPr>
              <a:t> </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7804540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8086 classification</a:t>
            </a:r>
            <a:endParaRPr lang="en-US" dirty="0"/>
          </a:p>
        </p:txBody>
      </p:sp>
      <p:pic>
        <p:nvPicPr>
          <p:cNvPr id="4" name="Content Placeholder 3"/>
          <p:cNvPicPr>
            <a:picLocks noGrp="1" noChangeAspect="1"/>
          </p:cNvPicPr>
          <p:nvPr>
            <p:ph idx="1"/>
          </p:nvPr>
        </p:nvPicPr>
        <p:blipFill rotWithShape="1">
          <a:blip r:embed="rId2"/>
          <a:srcRect l="9007" t="24591" r="44242" b="27209"/>
          <a:stretch/>
        </p:blipFill>
        <p:spPr>
          <a:xfrm>
            <a:off x="2079218" y="2014194"/>
            <a:ext cx="6988582" cy="4050939"/>
          </a:xfrm>
          <a:prstGeom prst="rect">
            <a:avLst/>
          </a:prstGeom>
        </p:spPr>
      </p:pic>
    </p:spTree>
    <p:extLst>
      <p:ext uri="{BB962C8B-B14F-4D97-AF65-F5344CB8AC3E}">
        <p14:creationId xmlns:p14="http://schemas.microsoft.com/office/powerpoint/2010/main" val="35335743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2"/>
          <a:srcRect l="10439" t="26182" r="38722" b="29880"/>
          <a:stretch/>
        </p:blipFill>
        <p:spPr>
          <a:xfrm>
            <a:off x="1513651" y="1021080"/>
            <a:ext cx="9315101" cy="4526280"/>
          </a:xfrm>
          <a:prstGeom prst="rect">
            <a:avLst/>
          </a:prstGeom>
        </p:spPr>
      </p:pic>
    </p:spTree>
    <p:extLst>
      <p:ext uri="{BB962C8B-B14F-4D97-AF65-F5344CB8AC3E}">
        <p14:creationId xmlns:p14="http://schemas.microsoft.com/office/powerpoint/2010/main" val="18479090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2"/>
          <a:srcRect l="9007" t="21724" r="37827" b="28606"/>
          <a:stretch/>
        </p:blipFill>
        <p:spPr>
          <a:xfrm>
            <a:off x="1236788" y="1021080"/>
            <a:ext cx="9385492" cy="4929782"/>
          </a:xfrm>
          <a:prstGeom prst="rect">
            <a:avLst/>
          </a:prstGeom>
        </p:spPr>
      </p:pic>
    </p:spTree>
    <p:extLst>
      <p:ext uri="{BB962C8B-B14F-4D97-AF65-F5344CB8AC3E}">
        <p14:creationId xmlns:p14="http://schemas.microsoft.com/office/powerpoint/2010/main" val="21566067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2"/>
          <a:srcRect l="8291" t="22361" r="36753" b="28924"/>
          <a:stretch/>
        </p:blipFill>
        <p:spPr>
          <a:xfrm>
            <a:off x="1076177" y="868680"/>
            <a:ext cx="9783747" cy="4875996"/>
          </a:xfrm>
          <a:prstGeom prst="rect">
            <a:avLst/>
          </a:prstGeom>
        </p:spPr>
      </p:pic>
    </p:spTree>
    <p:extLst>
      <p:ext uri="{BB962C8B-B14F-4D97-AF65-F5344CB8AC3E}">
        <p14:creationId xmlns:p14="http://schemas.microsoft.com/office/powerpoint/2010/main" val="13974929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2"/>
          <a:srcRect l="9007" t="26182" r="46241" b="35929"/>
          <a:stretch/>
        </p:blipFill>
        <p:spPr>
          <a:xfrm>
            <a:off x="1189831" y="975360"/>
            <a:ext cx="10149228" cy="4831080"/>
          </a:xfrm>
          <a:prstGeom prst="rect">
            <a:avLst/>
          </a:prstGeom>
        </p:spPr>
      </p:pic>
    </p:spTree>
    <p:extLst>
      <p:ext uri="{BB962C8B-B14F-4D97-AF65-F5344CB8AC3E}">
        <p14:creationId xmlns:p14="http://schemas.microsoft.com/office/powerpoint/2010/main" val="71696682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
  <a:themeElements>
    <a:clrScheme name="Savo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26B02"/>
      </a:folHlink>
    </a:clrScheme>
    <a:fontScheme name="Savon">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80000"/>
                <a:shade val="100000"/>
                <a:satMod val="300000"/>
              </a:schemeClr>
            </a:gs>
            <a:gs pos="100000">
              <a:schemeClr val="phClr">
                <a:tint val="100000"/>
                <a:shade val="30000"/>
                <a:satMod val="200000"/>
              </a:schemeClr>
            </a:gs>
          </a:gsLst>
          <a:path path="circle">
            <a:fillToRect l="50000" t="50000" r="50000" b="50000"/>
          </a:path>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Savon" id="{1306E473-ED32-493B-A2D0-240A757EDD34}" vid="{6728D11B-929E-4324-91B0-4A4DA4CAC3D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TM03457510[[fn=Savon]]</Template>
  <TotalTime>576</TotalTime>
  <Words>849</Words>
  <Application>Microsoft Office PowerPoint</Application>
  <PresentationFormat>Widescreen</PresentationFormat>
  <Paragraphs>134</Paragraphs>
  <Slides>48</Slides>
  <Notes>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48</vt:i4>
      </vt:variant>
    </vt:vector>
  </HeadingPairs>
  <TitlesOfParts>
    <vt:vector size="55" baseType="lpstr">
      <vt:lpstr>Arial</vt:lpstr>
      <vt:lpstr>Calibri</vt:lpstr>
      <vt:lpstr>Century Gothic</vt:lpstr>
      <vt:lpstr>Times New Roman</vt:lpstr>
      <vt:lpstr>urw-din</vt:lpstr>
      <vt:lpstr>Verdana</vt:lpstr>
      <vt:lpstr>Savon</vt:lpstr>
      <vt:lpstr>Computer Organization | Basic Computer Instructions </vt:lpstr>
      <vt:lpstr>Computer instruction</vt:lpstr>
      <vt:lpstr>instruction set architecture</vt:lpstr>
      <vt:lpstr>types of instructions</vt:lpstr>
      <vt:lpstr>8086 classification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Types of instructions</vt:lpstr>
      <vt:lpstr>Memory Reference Instructions </vt:lpstr>
      <vt:lpstr>Format of memory ref inst:</vt:lpstr>
      <vt:lpstr>PowerPoint Presentation</vt:lpstr>
      <vt:lpstr>eg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Register reference instruction</vt:lpstr>
      <vt:lpstr>Register Reference Instructions </vt:lpstr>
      <vt:lpstr>PowerPoint Presentation</vt:lpstr>
      <vt:lpstr>PowerPoint Presentation</vt:lpstr>
      <vt:lpstr>PowerPoint Presentation</vt:lpstr>
      <vt:lpstr>PowerPoint Presentation</vt:lpstr>
      <vt:lpstr>PowerPoint Presentation</vt:lpstr>
      <vt:lpstr>Input-Output Instructions </vt:lpstr>
      <vt:lpstr>PowerPoint Presentation</vt:lpstr>
      <vt:lpstr>eg</vt:lpstr>
      <vt:lpstr>PowerPoint Presentation</vt:lpstr>
      <vt:lpstr>PowerPoint Presentation</vt:lpstr>
      <vt:lpstr>PowerPoint Presentation</vt:lpstr>
      <vt:lpstr>Computer Organization | RISC and CISC </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Computer Organization | Basic Computer Instructions</dc:title>
  <dc:creator>PC</dc:creator>
  <cp:lastModifiedBy>PC</cp:lastModifiedBy>
  <cp:revision>88</cp:revision>
  <dcterms:created xsi:type="dcterms:W3CDTF">2022-12-09T07:21:25Z</dcterms:created>
  <dcterms:modified xsi:type="dcterms:W3CDTF">2023-10-23T05:22:06Z</dcterms:modified>
</cp:coreProperties>
</file>